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7" r:id="rId2"/>
    <p:sldId id="258" r:id="rId3"/>
    <p:sldId id="259" r:id="rId4"/>
    <p:sldId id="276" r:id="rId5"/>
    <p:sldId id="277" r:id="rId6"/>
    <p:sldId id="278" r:id="rId7"/>
    <p:sldId id="279" r:id="rId8"/>
    <p:sldId id="282" r:id="rId9"/>
    <p:sldId id="281" r:id="rId10"/>
    <p:sldId id="283" r:id="rId11"/>
    <p:sldId id="284" r:id="rId12"/>
    <p:sldId id="289" r:id="rId13"/>
    <p:sldId id="288" r:id="rId14"/>
    <p:sldId id="290" r:id="rId15"/>
    <p:sldId id="291" r:id="rId16"/>
    <p:sldId id="292" r:id="rId17"/>
    <p:sldId id="285" r:id="rId18"/>
    <p:sldId id="293" r:id="rId19"/>
    <p:sldId id="294" r:id="rId20"/>
    <p:sldId id="286" r:id="rId21"/>
    <p:sldId id="287" r:id="rId22"/>
    <p:sldId id="271" r:id="rId23"/>
    <p:sldId id="295" r:id="rId24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9485" autoAdjust="0"/>
    <p:restoredTop sz="92670" autoAdjust="0"/>
  </p:normalViewPr>
  <p:slideViewPr>
    <p:cSldViewPr>
      <p:cViewPr varScale="1">
        <p:scale>
          <a:sx n="72" d="100"/>
          <a:sy n="72" d="100"/>
        </p:scale>
        <p:origin x="-83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15D5-7A60-4C05-949F-28CF10A53778}" type="datetimeFigureOut">
              <a:rPr lang="pt-BR" smtClean="0"/>
              <a:pPr/>
              <a:t>17/06/2012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762E-D9E8-45FE-89BF-707A28137E9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4660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D58B4-78B0-4BD2-977C-9DC1CA71FAD4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C501-015E-4E99-91AA-CC712EA21B66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0814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C501-015E-4E99-91AA-CC712EA21B66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81538402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52989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13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“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daisy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pt-BR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chain</a:t>
            </a:r>
            <a:r>
              <a:rPr lang="pt-BR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”, onde todos os dispositivos são conectados diretamente aos condutores da linha de comunicação principal, é fácil controlar as reflexões causadoras de erros de comunicação.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17</a:t>
            </a:fld>
            <a:endParaRPr lang="pt-B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dirty="0" smtClean="0"/>
              <a:t>Diferenças de potencial acima destes limites são usuais quando múltiplos dispositivos isolados eletricamente entre si são interligados apenas pelos pares diferenciais de comunicação.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18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pPr/>
              <a:t>20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AF031C40-A041-4FA5-8277-5FABCBCD2310}" type="datetime1">
              <a:rPr lang="pt-BR" smtClean="0"/>
              <a:t>17/06/2012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F0896-0970-4A10-9203-7FF15CB522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126851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40D234E-2318-4266-AD96-B8E3EE7DB01C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6038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02BD820-270D-485A-A901-DEDC343C3B7E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837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CA38324-3F65-4F71-898E-E9874A6FB68E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346591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5A89B34-18B8-472F-85FA-D35FE5D21763}" type="datetime1">
              <a:rPr lang="pt-BR" smtClean="0">
                <a:solidFill>
                  <a:prstClr val="white"/>
                </a:solidFill>
              </a:rPr>
              <a:t>17/06/2012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088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84E70F1-DB88-42C9-BE10-BF735071E073}" type="datetime1">
              <a:rPr lang="pt-BR" smtClean="0">
                <a:solidFill>
                  <a:prstClr val="white"/>
                </a:solidFill>
              </a:rPr>
              <a:t>17/06/2012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9462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6E99E7E9-1068-4926-9AA1-E3BA1AC75C52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67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E962AE7-91E6-415E-9BED-867A805E15A9}" type="datetime1">
              <a:rPr lang="pt-BR" smtClean="0">
                <a:solidFill>
                  <a:prstClr val="white"/>
                </a:solidFill>
              </a:rPr>
              <a:t>17/06/2012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xmlns="" val="270512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2BD2A4EE-FE41-43F9-B2A6-3DCD6DFAD2F4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9428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4FCF753D-BBEF-4098-8E17-8FF7DDE8D0F5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3289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62A53A0-46D7-4E20-8EE1-2A2574D5C161}" type="datetime1">
              <a:rPr lang="pt-BR" smtClean="0">
                <a:solidFill>
                  <a:prstClr val="white"/>
                </a:solidFill>
              </a:rPr>
              <a:t>17/06/2012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93865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F4EA2934-8F3A-449D-BFEA-A11A5A11EED8}" type="datetime1">
              <a:rPr lang="pt-BR" smtClean="0">
                <a:solidFill>
                  <a:prstClr val="black"/>
                </a:solidFill>
              </a:rPr>
              <a:t>17/06/2012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3937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88640"/>
            <a:ext cx="6913736" cy="3168352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pt-BR" sz="2000" dirty="0" smtClean="0"/>
              <a:t>Universidade Católica de Pelotas </a:t>
            </a:r>
            <a:br>
              <a:rPr lang="pt-BR" sz="2000" dirty="0" smtClean="0"/>
            </a:br>
            <a:r>
              <a:rPr lang="pt-BR" sz="1900" dirty="0" smtClean="0"/>
              <a:t>Engenharia Elétrica/Eletrônica</a:t>
            </a:r>
            <a:br>
              <a:rPr lang="pt-BR" sz="1900" dirty="0" smtClean="0"/>
            </a:br>
            <a:r>
              <a:rPr lang="pt-BR" sz="1900" dirty="0" smtClean="0"/>
              <a:t>Sistemas Autônomos e Ubíquos</a:t>
            </a: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3700" dirty="0" smtClean="0"/>
              <a:t>Padrão de Comunicação</a:t>
            </a:r>
            <a:br>
              <a:rPr lang="pt-BR" sz="3700" dirty="0" smtClean="0"/>
            </a:br>
            <a:r>
              <a:rPr lang="pt-BR" sz="3700" dirty="0" smtClean="0"/>
              <a:t> RS-485</a:t>
            </a:r>
            <a:endParaRPr lang="pt-BR" sz="29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573016"/>
            <a:ext cx="8207375" cy="2951609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</a:pPr>
            <a:endParaRPr lang="pt-BR" sz="21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24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Patrícia Teixeira </a:t>
            </a:r>
            <a:r>
              <a:rPr lang="pt-BR" sz="2400" dirty="0" err="1" smtClean="0">
                <a:solidFill>
                  <a:schemeClr val="tx1"/>
                </a:solidFill>
              </a:rPr>
              <a:t>Davet</a:t>
            </a:r>
            <a:endParaRPr lang="pt-BR" sz="2400" dirty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Pelotas</a:t>
            </a:r>
            <a:r>
              <a:rPr lang="pt-BR" sz="1500" smtClean="0">
                <a:solidFill>
                  <a:schemeClr val="tx1"/>
                </a:solidFill>
              </a:rPr>
              <a:t>, 15 de </a:t>
            </a:r>
            <a:r>
              <a:rPr lang="pt-BR" sz="1500" dirty="0" smtClean="0">
                <a:solidFill>
                  <a:schemeClr val="tx1"/>
                </a:solidFill>
              </a:rPr>
              <a:t>junho de 2012</a:t>
            </a:r>
            <a:endParaRPr lang="pt-BR" sz="17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/>
          </a:p>
        </p:txBody>
      </p:sp>
      <p:pic>
        <p:nvPicPr>
          <p:cNvPr id="10244" name="Imagem 4" descr="engenh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737" y="435620"/>
            <a:ext cx="657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5" descr="logotipoUC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642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xmlns="" val="283989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 RS-485</a:t>
            </a:r>
            <a:endParaRPr lang="pt-BR" dirty="0"/>
          </a:p>
        </p:txBody>
      </p:sp>
      <p:pic>
        <p:nvPicPr>
          <p:cNvPr id="655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132856"/>
            <a:ext cx="7239000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Montagem da rede</a:t>
            </a:r>
            <a:endParaRPr lang="pt-BR" dirty="0"/>
          </a:p>
        </p:txBody>
      </p:sp>
      <p:pic>
        <p:nvPicPr>
          <p:cNvPr id="4" name="Espaço Reservado para Conteúdo 3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17397"/>
            <a:ext cx="8229600" cy="3853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teoria de comunicações descreve a necessidade de terminação de linhas de comunicação com um valor de impedância correspondente a da linha de transmissão.</a:t>
            </a:r>
          </a:p>
          <a:p>
            <a:r>
              <a:rPr lang="pt-BR" dirty="0" smtClean="0"/>
              <a:t> A correta terminação atenua reflexões que distorcem os dados transmitidos, aumentando os limites de velocidade e/ou comprimento da rede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Resistores de terminação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Métodos de Terminação</a:t>
            </a:r>
            <a:endParaRPr lang="pt-BR" dirty="0"/>
          </a:p>
        </p:txBody>
      </p:sp>
      <p:pic>
        <p:nvPicPr>
          <p:cNvPr id="696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1196752"/>
            <a:ext cx="5724049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Redes não terminadas são baratas, de menor consumo e simples de implementar.</a:t>
            </a:r>
          </a:p>
          <a:p>
            <a:r>
              <a:rPr lang="pt-BR" dirty="0" smtClean="0"/>
              <a:t> A desvantagem clara é que as taxas de comunicação devem ser lentas ou os cabos curtos o bastante para manter a rede confiável.</a:t>
            </a:r>
          </a:p>
          <a:p>
            <a:r>
              <a:rPr lang="pt-BR" dirty="0" smtClean="0"/>
              <a:t> Redes com cabos curtos (até 100 m) e operando a baixa velocidade (até 19200 </a:t>
            </a:r>
            <a:r>
              <a:rPr lang="pt-BR" dirty="0" err="1" smtClean="0"/>
              <a:t>bps</a:t>
            </a:r>
            <a:r>
              <a:rPr lang="pt-BR" dirty="0" smtClean="0"/>
              <a:t>) operam adequadamente mesmo sem a utilização de resistores de terminação.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Redes Não Terminadas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pt-BR" dirty="0" smtClean="0"/>
              <a:t>A terminação paralela oferece excelentes taxas de comunicação, mas é limitada a redes com um único transmissor, onde um dispositivo fala e os demais apenas escutam. </a:t>
            </a:r>
          </a:p>
          <a:p>
            <a:r>
              <a:rPr lang="pt-BR" dirty="0" smtClean="0"/>
              <a:t>Nesses casos, o transmissor deve ser posicionado em uma extremidade da rede e o resistor de terminação na outra.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Terminação paralela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A terminação bidirecional oferece uma excelente integridade do sinal. É um dos métodos mais confiáveis de terminação. </a:t>
            </a:r>
          </a:p>
          <a:p>
            <a:r>
              <a:rPr lang="pt-BR" dirty="0" smtClean="0"/>
              <a:t>Os transmissores podem estar localizados em qualquer ponto da rede. </a:t>
            </a:r>
          </a:p>
          <a:p>
            <a:r>
              <a:rPr lang="pt-BR" dirty="0" smtClean="0"/>
              <a:t>A desvantagem é que o consumo da rede aumenta. </a:t>
            </a:r>
          </a:p>
          <a:p>
            <a:r>
              <a:rPr lang="pt-BR" dirty="0" smtClean="0"/>
              <a:t>O valor adequado para o resistor de terminação é de aproximadamente 120 ohms.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Terminação bidirecional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Topologias de rede</a:t>
            </a:r>
            <a:endParaRPr lang="pt-BR" dirty="0"/>
          </a:p>
        </p:txBody>
      </p:sp>
      <p:pic>
        <p:nvPicPr>
          <p:cNvPr id="665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3608" y="1628800"/>
            <a:ext cx="6515100" cy="42633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Linhas de transmissão diferenciais utilizam como informação apenas a diferença de potencial existente entre os 2 condutores do par trançado. </a:t>
            </a:r>
          </a:p>
          <a:p>
            <a:r>
              <a:rPr lang="pt-BR" dirty="0" smtClean="0"/>
              <a:t>No entanto, os circuitos eletrônicos de transmissão e recepção podem ser danificados se o par trançado apresentar um potencial excessivamente elevado em relação ao referencial (comum ou terra).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Aterramento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t-BR" dirty="0" smtClean="0"/>
              <a:t>A utilização de aterramento nos dispositivos, apesar de ajudar, não soluciona o problema em todas as situações, pois em uma instalação industrial típica a diferença de potencial entre aterramentos de locais afastados pode ser de muitos volts.</a:t>
            </a:r>
          </a:p>
          <a:p>
            <a:r>
              <a:rPr lang="pt-BR" dirty="0" smtClean="0"/>
              <a:t> A melhor solução para evitar a queima dos circuitos de comunicação é adotar um condutor adicional que interligue o comum (ou terra) de todos os dispositivos da rede.</a:t>
            </a:r>
          </a:p>
          <a:p>
            <a:r>
              <a:rPr lang="pt-BR" dirty="0" smtClean="0"/>
              <a:t>A utilização de cabo blindado é recomendada, pois com a malha adequadamente aterrada torna a rede mais imune a interferências externas.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Aterramento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23528" y="1481328"/>
            <a:ext cx="8568952" cy="4525963"/>
          </a:xfrm>
        </p:spPr>
        <p:txBody>
          <a:bodyPr>
            <a:normAutofit lnSpcReduction="10000"/>
          </a:bodyPr>
          <a:lstStyle/>
          <a:p>
            <a:r>
              <a:rPr lang="pt-BR" dirty="0" smtClean="0"/>
              <a:t>1. Introdução;</a:t>
            </a:r>
          </a:p>
          <a:p>
            <a:endParaRPr lang="pt-BR" dirty="0" smtClean="0"/>
          </a:p>
          <a:p>
            <a:r>
              <a:rPr lang="pt-BR" dirty="0" smtClean="0"/>
              <a:t>2. Atrativos do padrão RS-485;</a:t>
            </a:r>
          </a:p>
          <a:p>
            <a:endParaRPr lang="pt-BR" dirty="0" smtClean="0"/>
          </a:p>
          <a:p>
            <a:r>
              <a:rPr lang="pt-BR" dirty="0"/>
              <a:t>3. </a:t>
            </a:r>
            <a:r>
              <a:rPr lang="pt-BR" dirty="0" smtClean="0"/>
              <a:t>Especificações;</a:t>
            </a:r>
          </a:p>
          <a:p>
            <a:pPr marL="393192" lvl="1" indent="0">
              <a:buNone/>
            </a:pPr>
            <a:endParaRPr lang="pt-BR" dirty="0"/>
          </a:p>
          <a:p>
            <a:r>
              <a:rPr lang="pt-BR" dirty="0" smtClean="0"/>
              <a:t>4. Considerações finais</a:t>
            </a:r>
            <a:r>
              <a:rPr lang="pt-BR" dirty="0" smtClean="0"/>
              <a:t>;</a:t>
            </a:r>
          </a:p>
          <a:p>
            <a:endParaRPr lang="pt-BR" dirty="0" smtClean="0"/>
          </a:p>
          <a:p>
            <a:r>
              <a:rPr lang="pt-BR" dirty="0" smtClean="0"/>
              <a:t>5. Referências;</a:t>
            </a:r>
            <a:endParaRPr lang="pt-BR" dirty="0" smtClean="0"/>
          </a:p>
          <a:p>
            <a:pPr>
              <a:buNone/>
            </a:pPr>
            <a:r>
              <a:rPr lang="pt-BR" dirty="0" smtClean="0"/>
              <a:t> </a:t>
            </a:r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Sumário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781431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RS-485 </a:t>
            </a:r>
            <a:r>
              <a:rPr lang="pt-BR" dirty="0" err="1" smtClean="0"/>
              <a:t>Half-duplex</a:t>
            </a:r>
            <a:r>
              <a:rPr lang="pt-BR" dirty="0" smtClean="0"/>
              <a:t> (2 fios)</a:t>
            </a:r>
            <a:endParaRPr lang="pt-BR" dirty="0"/>
          </a:p>
        </p:txBody>
      </p:sp>
      <p:pic>
        <p:nvPicPr>
          <p:cNvPr id="675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912925"/>
            <a:ext cx="8229600" cy="3662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RS-485 </a:t>
            </a:r>
            <a:r>
              <a:rPr lang="pt-BR" dirty="0" err="1" smtClean="0"/>
              <a:t>Full-duplex</a:t>
            </a:r>
            <a:r>
              <a:rPr lang="pt-BR" dirty="0" smtClean="0"/>
              <a:t> (4 fios)</a:t>
            </a:r>
            <a:endParaRPr lang="pt-BR" dirty="0"/>
          </a:p>
        </p:txBody>
      </p:sp>
      <p:pic>
        <p:nvPicPr>
          <p:cNvPr id="686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825790"/>
            <a:ext cx="8229600" cy="38366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5112568"/>
          </a:xfrm>
        </p:spPr>
        <p:txBody>
          <a:bodyPr>
            <a:normAutofit/>
          </a:bodyPr>
          <a:lstStyle/>
          <a:p>
            <a:pPr marL="109728" indent="0">
              <a:buNone/>
            </a:pPr>
            <a:endParaRPr lang="pt-BR" dirty="0" smtClean="0"/>
          </a:p>
          <a:p>
            <a:r>
              <a:rPr lang="pt-BR" dirty="0" smtClean="0"/>
              <a:t>O padrão RS-485 por ser amplamente difundido, é bem aceito em todas as partes do globo. </a:t>
            </a:r>
          </a:p>
          <a:p>
            <a:r>
              <a:rPr lang="pt-BR" dirty="0" smtClean="0"/>
              <a:t>Possui comunicação confiável em ambientes eletricamente ruidosos.</a:t>
            </a:r>
          </a:p>
          <a:p>
            <a:r>
              <a:rPr lang="pt-BR" dirty="0" smtClean="0"/>
              <a:t>Opera corretamente na presença de voltagens diferenciais no terra.</a:t>
            </a:r>
          </a:p>
          <a:p>
            <a:r>
              <a:rPr lang="pt-BR" dirty="0" smtClean="0"/>
              <a:t>Possui flexibilidade de configuração e custo de implementação reduzido.</a:t>
            </a:r>
          </a:p>
          <a:p>
            <a:pPr>
              <a:buNone/>
            </a:pPr>
            <a:r>
              <a:rPr lang="pt-BR" dirty="0" smtClean="0"/>
              <a:t> </a:t>
            </a:r>
          </a:p>
          <a:p>
            <a:pPr>
              <a:buNone/>
            </a:pPr>
            <a:endParaRPr lang="pt-BR" dirty="0" smtClean="0"/>
          </a:p>
          <a:p>
            <a:endParaRPr lang="pt-BR" dirty="0" smtClean="0"/>
          </a:p>
          <a:p>
            <a:endParaRPr lang="pt-BR" dirty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4. Considerações Finais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83775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481328"/>
            <a:ext cx="8507288" cy="4525963"/>
          </a:xfrm>
        </p:spPr>
        <p:txBody>
          <a:bodyPr>
            <a:normAutofit/>
          </a:bodyPr>
          <a:lstStyle/>
          <a:p>
            <a:endParaRPr lang="pt-BR" sz="2600" u="sng" dirty="0" smtClean="0"/>
          </a:p>
          <a:p>
            <a:r>
              <a:rPr lang="pt-BR" sz="2600" u="sng" dirty="0" smtClean="0"/>
              <a:t>http</a:t>
            </a:r>
            <a:r>
              <a:rPr lang="pt-BR" sz="2600" u="sng" dirty="0" smtClean="0"/>
              <a:t>://</a:t>
            </a:r>
            <a:r>
              <a:rPr lang="pt-BR" sz="2600" u="sng" dirty="0" smtClean="0"/>
              <a:t>olaria.ucpel.tche.br/autubi/lib/exe/fetch.</a:t>
            </a:r>
            <a:r>
              <a:rPr lang="pt-BR" sz="2600" u="sng" dirty="0" err="1" smtClean="0"/>
              <a:t>php</a:t>
            </a:r>
            <a:r>
              <a:rPr lang="pt-BR" sz="2600" u="sng" dirty="0" smtClean="0"/>
              <a:t>?media=padrao_rs485.pdf</a:t>
            </a:r>
          </a:p>
          <a:p>
            <a:endParaRPr lang="pt-BR" u="sng" dirty="0" smtClean="0"/>
          </a:p>
          <a:p>
            <a:r>
              <a:rPr lang="pt-BR" sz="2600" u="sng" dirty="0" smtClean="0"/>
              <a:t>http://kronweb.com.br/download2.</a:t>
            </a:r>
            <a:r>
              <a:rPr lang="pt-BR" sz="2600" u="sng" dirty="0" err="1" smtClean="0"/>
              <a:t>php</a:t>
            </a:r>
            <a:r>
              <a:rPr lang="pt-BR" sz="2600" u="sng" dirty="0" smtClean="0"/>
              <a:t>?id=353</a:t>
            </a:r>
            <a:endParaRPr lang="pt-BR" sz="2600" u="sng" dirty="0" smtClean="0"/>
          </a:p>
          <a:p>
            <a:endParaRPr lang="pt-BR" u="sng" dirty="0" smtClean="0"/>
          </a:p>
          <a:p>
            <a:pPr marL="367200" indent="-255600"/>
            <a:r>
              <a:rPr lang="pt-BR" sz="2600" u="sng" dirty="0" smtClean="0"/>
              <a:t>http</a:t>
            </a:r>
            <a:r>
              <a:rPr lang="pt-BR" sz="2600" u="sng" dirty="0" smtClean="0"/>
              <a:t>://e-science.unicamp.br/angra/admin/</a:t>
            </a:r>
          </a:p>
          <a:p>
            <a:pPr marL="367200" indent="-255600">
              <a:buNone/>
            </a:pPr>
            <a:r>
              <a:rPr lang="pt-BR" sz="2600" u="sng" dirty="0" err="1" smtClean="0"/>
              <a:t>publicacoes</a:t>
            </a:r>
            <a:r>
              <a:rPr lang="pt-BR" sz="2600" u="sng" dirty="0" smtClean="0"/>
              <a:t>/documentos/publicacao_616_RS485.pdf</a:t>
            </a:r>
          </a:p>
          <a:p>
            <a:pPr>
              <a:buNone/>
            </a:pPr>
            <a:endParaRPr lang="pt-BR" u="sng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23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Título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5. Referências</a:t>
            </a:r>
            <a:endParaRPr lang="pt-BR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378491"/>
          </a:xfrm>
        </p:spPr>
        <p:txBody>
          <a:bodyPr>
            <a:normAutofit/>
          </a:bodyPr>
          <a:lstStyle/>
          <a:p>
            <a:r>
              <a:rPr lang="pt-BR" sz="2800" dirty="0" smtClean="0"/>
              <a:t>O padrão de comunicação serial RS-485, foi desenvolvido pela EIA (</a:t>
            </a:r>
            <a:r>
              <a:rPr lang="pt-BR" sz="2800" dirty="0" err="1" smtClean="0"/>
              <a:t>Electronics</a:t>
            </a:r>
            <a:r>
              <a:rPr lang="pt-BR" sz="2800" dirty="0" smtClean="0"/>
              <a:t> </a:t>
            </a:r>
            <a:r>
              <a:rPr lang="pt-BR" sz="2800" dirty="0" err="1" smtClean="0"/>
              <a:t>Industry</a:t>
            </a:r>
            <a:r>
              <a:rPr lang="pt-BR" sz="2800" dirty="0" smtClean="0"/>
              <a:t> </a:t>
            </a:r>
            <a:r>
              <a:rPr lang="pt-BR" sz="2800" dirty="0" err="1" smtClean="0"/>
              <a:t>Association</a:t>
            </a:r>
            <a:r>
              <a:rPr lang="pt-BR" sz="2800" dirty="0" smtClean="0"/>
              <a:t>), que também desenvolveu os padrões RS-232 e RS-422. </a:t>
            </a:r>
          </a:p>
          <a:p>
            <a:r>
              <a:rPr lang="pt-BR" sz="2800" dirty="0" smtClean="0"/>
              <a:t>“RS” é a sigla para </a:t>
            </a:r>
            <a:r>
              <a:rPr lang="pt-BR" sz="2800" dirty="0" err="1" smtClean="0"/>
              <a:t>Recommended</a:t>
            </a:r>
            <a:r>
              <a:rPr lang="pt-BR" sz="2800" dirty="0" smtClean="0"/>
              <a:t> Standard (padrão recomendado).</a:t>
            </a:r>
          </a:p>
          <a:p>
            <a:r>
              <a:rPr lang="pt-BR" sz="2800" dirty="0" smtClean="0"/>
              <a:t>Também conhecido como EIA-485.</a:t>
            </a:r>
          </a:p>
          <a:p>
            <a:pPr>
              <a:buNone/>
            </a:pPr>
            <a:endParaRPr lang="pt-BR" sz="2800" dirty="0" smtClean="0"/>
          </a:p>
          <a:p>
            <a:endParaRPr lang="pt-BR" sz="2400" dirty="0" smtClean="0"/>
          </a:p>
          <a:p>
            <a:pPr marL="365760" lvl="1" indent="-256032" algn="just">
              <a:spcBef>
                <a:spcPts val="400"/>
              </a:spcBef>
              <a:buSzPct val="68000"/>
              <a:buFont typeface="Wingdings 3"/>
              <a:buChar char=""/>
            </a:pPr>
            <a:endParaRPr lang="pt-BR" sz="2600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z="4800" baseline="-25000" dirty="0" smtClean="0">
                <a:solidFill>
                  <a:schemeClr val="tx1"/>
                </a:solidFill>
              </a:rPr>
              <a:t>1.Introdução</a:t>
            </a:r>
            <a:r>
              <a:rPr lang="pt-BR" sz="4400" baseline="-25000" dirty="0" smtClean="0">
                <a:solidFill>
                  <a:schemeClr val="tx1"/>
                </a:solidFill>
              </a:rPr>
              <a:t>	</a:t>
            </a:r>
            <a:endParaRPr lang="pt-BR" baseline="-25000" dirty="0">
              <a:solidFill>
                <a:schemeClr val="tx1"/>
              </a:solidFill>
            </a:endParaRPr>
          </a:p>
        </p:txBody>
      </p:sp>
      <p:sp>
        <p:nvSpPr>
          <p:cNvPr id="5" name="Retângulo 4"/>
          <p:cNvSpPr/>
          <p:nvPr/>
        </p:nvSpPr>
        <p:spPr>
          <a:xfrm>
            <a:off x="112952" y="6597353"/>
            <a:ext cx="913956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pt-BR" sz="1200" dirty="0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992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1"/>
            <a:r>
              <a:rPr lang="pt-BR" sz="2800" dirty="0" smtClean="0"/>
              <a:t>Utilização de um par de fios.</a:t>
            </a:r>
          </a:p>
          <a:p>
            <a:pPr lvl="1"/>
            <a:r>
              <a:rPr lang="pt-BR" sz="2800" dirty="0" smtClean="0"/>
              <a:t>Modo </a:t>
            </a:r>
            <a:r>
              <a:rPr lang="pt-BR" sz="2800" dirty="0" err="1" smtClean="0"/>
              <a:t>Half-duplex</a:t>
            </a:r>
            <a:r>
              <a:rPr lang="pt-BR" sz="2800" dirty="0" smtClean="0"/>
              <a:t>, mas podendo operar em </a:t>
            </a:r>
            <a:r>
              <a:rPr lang="pt-BR" sz="2800" dirty="0" err="1" smtClean="0"/>
              <a:t>Full-duplex</a:t>
            </a:r>
            <a:r>
              <a:rPr lang="pt-BR" sz="2800" dirty="0" smtClean="0"/>
              <a:t>.</a:t>
            </a:r>
          </a:p>
          <a:p>
            <a:pPr lvl="1"/>
            <a:r>
              <a:rPr lang="pt-BR" sz="2800" dirty="0" smtClean="0"/>
              <a:t>Comunicação em modo diferencial de dados.</a:t>
            </a:r>
          </a:p>
          <a:p>
            <a:pPr lvl="1"/>
            <a:r>
              <a:rPr lang="pt-BR" sz="2800" dirty="0" smtClean="0"/>
              <a:t>Permite a transmissão em altas velocidades, longas distâncias e em ambientes propícios a interferência eletromagnética. </a:t>
            </a:r>
          </a:p>
          <a:p>
            <a:pPr lvl="1"/>
            <a:r>
              <a:rPr lang="pt-BR" sz="2800" dirty="0" smtClean="0"/>
              <a:t>Comunicação entre vários elementos participantes em uma mesma rede de dados.</a:t>
            </a:r>
          </a:p>
          <a:p>
            <a:pPr lvl="1">
              <a:buNone/>
            </a:pPr>
            <a:endParaRPr lang="pt-BR" dirty="0" smtClean="0"/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 smtClean="0"/>
              <a:t>2. Atrativos do padrão </a:t>
            </a:r>
            <a:r>
              <a:rPr lang="pt-BR" sz="3600" dirty="0" smtClean="0"/>
              <a:t>RS-485</a:t>
            </a:r>
            <a:endParaRPr lang="pt-BR" sz="36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121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endParaRPr lang="pt-BR" dirty="0" smtClean="0"/>
          </a:p>
          <a:p>
            <a:r>
              <a:rPr lang="pt-BR" dirty="0" smtClean="0"/>
              <a:t>O padrão RS-485 apenas especifica: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Características elétricas;</a:t>
            </a:r>
          </a:p>
          <a:p>
            <a:pPr>
              <a:buFont typeface="Arial" pitchFamily="34" charset="0"/>
              <a:buChar char="•"/>
            </a:pPr>
            <a:r>
              <a:rPr lang="pt-BR" dirty="0" smtClean="0"/>
              <a:t>Modos de operação da rede;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Não especifica e nem recomenda protocolos para a comunicação dos dados.</a:t>
            </a:r>
          </a:p>
          <a:p>
            <a:pPr>
              <a:buNone/>
            </a:pPr>
            <a:endParaRPr lang="pt-BR" dirty="0" smtClean="0"/>
          </a:p>
          <a:p>
            <a:r>
              <a:rPr lang="pt-BR" dirty="0" smtClean="0"/>
              <a:t>Suas normas são adotadas como especificação da camada física de diversos protocolos, como, por exemplo, </a:t>
            </a:r>
            <a:r>
              <a:rPr lang="pt-BR" dirty="0" err="1" smtClean="0"/>
              <a:t>Modbus</a:t>
            </a:r>
            <a:r>
              <a:rPr lang="pt-BR" dirty="0" smtClean="0"/>
              <a:t>, </a:t>
            </a:r>
            <a:r>
              <a:rPr lang="pt-BR" dirty="0" err="1" smtClean="0"/>
              <a:t>Profibus</a:t>
            </a:r>
            <a:r>
              <a:rPr lang="pt-BR" dirty="0" smtClean="0"/>
              <a:t>, </a:t>
            </a:r>
            <a:r>
              <a:rPr lang="pt-BR" dirty="0" err="1" smtClean="0"/>
              <a:t>DIN-Measurement-Bus</a:t>
            </a:r>
            <a:r>
              <a:rPr lang="pt-BR" dirty="0" smtClean="0"/>
              <a:t> e muitos outros.</a:t>
            </a:r>
          </a:p>
          <a:p>
            <a:endParaRPr lang="pt-BR" dirty="0" smtClean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3. </a:t>
            </a:r>
            <a:r>
              <a:rPr lang="pt-BR" sz="3800" dirty="0" smtClean="0"/>
              <a:t>Especificações</a:t>
            </a:r>
            <a:endParaRPr lang="pt-BR" sz="38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lvl="0"/>
            <a:r>
              <a:rPr lang="pt-BR" dirty="0" smtClean="0"/>
              <a:t>Característica </a:t>
            </a:r>
            <a:r>
              <a:rPr lang="pt-BR" dirty="0" err="1" smtClean="0"/>
              <a:t>multipoint</a:t>
            </a:r>
            <a:r>
              <a:rPr lang="pt-BR" dirty="0" smtClean="0"/>
              <a:t>, podendo ter até 32 terminais remotos de comunicação por nós da rede;</a:t>
            </a:r>
          </a:p>
          <a:p>
            <a:pPr lvl="0"/>
            <a:r>
              <a:rPr lang="pt-BR" dirty="0" smtClean="0"/>
              <a:t>Distância máxima de 1200 metros em 100 </a:t>
            </a:r>
            <a:r>
              <a:rPr lang="pt-BR" dirty="0" err="1" smtClean="0"/>
              <a:t>kbps</a:t>
            </a:r>
            <a:r>
              <a:rPr lang="pt-BR" dirty="0" smtClean="0"/>
              <a:t>;</a:t>
            </a:r>
          </a:p>
          <a:p>
            <a:pPr lvl="0"/>
            <a:r>
              <a:rPr lang="pt-BR" dirty="0" smtClean="0"/>
              <a:t>Transmissão de dados em até 10 </a:t>
            </a:r>
            <a:r>
              <a:rPr lang="pt-BR" dirty="0" err="1" smtClean="0"/>
              <a:t>Mbps</a:t>
            </a:r>
            <a:r>
              <a:rPr lang="pt-BR" dirty="0" smtClean="0"/>
              <a:t> em uma distância máxima de 12 metros;</a:t>
            </a:r>
          </a:p>
          <a:p>
            <a:pPr lvl="0"/>
            <a:r>
              <a:rPr lang="pt-BR" dirty="0" smtClean="0"/>
              <a:t>Apenas uma fonte simples de +5V para alimentar os circuitos de transmissão e recepção;</a:t>
            </a:r>
          </a:p>
          <a:p>
            <a:pPr lvl="0"/>
            <a:r>
              <a:rPr lang="pt-BR" dirty="0" smtClean="0"/>
              <a:t>Transmissão de dados em modo comum com tensões de -7V até +12V.</a:t>
            </a:r>
          </a:p>
          <a:p>
            <a:pPr>
              <a:buNone/>
            </a:pPr>
            <a:endParaRPr lang="pt-BR" dirty="0"/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pt-BR" sz="3000" dirty="0" smtClean="0"/>
              <a:t/>
            </a:r>
            <a:br>
              <a:rPr lang="pt-BR" sz="3000" dirty="0" smtClean="0"/>
            </a:br>
            <a:r>
              <a:rPr lang="pt-BR" sz="3800" dirty="0" smtClean="0"/>
              <a:t>Características elétricas</a:t>
            </a:r>
            <a:r>
              <a:rPr lang="pt-BR" sz="3000" dirty="0" smtClean="0"/>
              <a:t/>
            </a:r>
            <a:br>
              <a:rPr lang="pt-BR" sz="3000" dirty="0" smtClean="0"/>
            </a:br>
            <a:endParaRPr lang="pt-BR" sz="3000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t-BR" sz="3800" dirty="0" smtClean="0"/>
              <a:t>Características elétricas</a:t>
            </a:r>
            <a:endParaRPr lang="pt-BR" sz="3800" dirty="0"/>
          </a:p>
        </p:txBody>
      </p:sp>
      <p:pic>
        <p:nvPicPr>
          <p:cNvPr id="6" name="Espaço Reservado para Conteúdo 5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340768"/>
            <a:ext cx="7992888" cy="4536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Comunicação diferencial de dados</a:t>
            </a:r>
            <a:endParaRPr lang="pt-BR" dirty="0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8219256" cy="762000"/>
          </a:xfrm>
        </p:spPr>
        <p:txBody>
          <a:bodyPr>
            <a:normAutofit lnSpcReduction="10000"/>
          </a:bodyPr>
          <a:lstStyle/>
          <a:p>
            <a:pPr>
              <a:buFont typeface="Arial" pitchFamily="34" charset="0"/>
              <a:buChar char="•"/>
            </a:pPr>
            <a:r>
              <a:rPr lang="pt-BR" dirty="0" smtClean="0"/>
              <a:t>Par diferencial: dois canais de comunicação (A e B) com mesmo nível de tensão e polaridades opostas.</a:t>
            </a:r>
            <a:endParaRPr lang="pt-BR" dirty="0"/>
          </a:p>
        </p:txBody>
      </p:sp>
      <p:pic>
        <p:nvPicPr>
          <p:cNvPr id="7" name="Picture 3"/>
          <p:cNvPicPr>
            <a:picLocks noGrp="1" noChangeAspect="1" noChangeArrowheads="1"/>
          </p:cNvPicPr>
          <p:nvPr>
            <p:ph sz="quarter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066006" y="1820069"/>
            <a:ext cx="7000875" cy="3190875"/>
          </a:xfrm>
        </p:spPr>
      </p:pic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pt-BR" dirty="0" smtClean="0"/>
              <a:t>Os circuitos transmissores e receptores utilizam como informação a diferença entre os níveis de tensão em cada condutor do par trançado.</a:t>
            </a:r>
          </a:p>
          <a:p>
            <a:r>
              <a:rPr lang="pt-BR" dirty="0" smtClean="0"/>
              <a:t>Tensão maior que 200 mV é caracterizado como nível lógico “1” e tensão menor que -200mV nível lógico “0”. </a:t>
            </a:r>
          </a:p>
          <a:p>
            <a:r>
              <a:rPr lang="pt-BR" dirty="0" smtClean="0"/>
              <a:t>Níveis entre -200 mV e +200 mV são indefinidos e interpretados como ruído. </a:t>
            </a:r>
          </a:p>
          <a:p>
            <a:r>
              <a:rPr lang="pt-BR" dirty="0" smtClean="0"/>
              <a:t>Esta técnica resulta no cancelamento de ruídos induzidos no meio de transmissão e diminuição da interferência eletromagnética. </a:t>
            </a: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t-BR" dirty="0" smtClean="0"/>
              <a:t>Comunicação diferencial de dados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2622</TotalTime>
  <Words>934</Words>
  <Application>Microsoft Office PowerPoint</Application>
  <PresentationFormat>Apresentação na tela (4:3)</PresentationFormat>
  <Paragraphs>135</Paragraphs>
  <Slides>23</Slides>
  <Notes>8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24" baseType="lpstr">
      <vt:lpstr>Concurso</vt:lpstr>
      <vt:lpstr>Universidade Católica de Pelotas  Engenharia Elétrica/Eletrônica Sistemas Autônomos e Ubíquos  Padrão de Comunicação  RS-485</vt:lpstr>
      <vt:lpstr>Sumário</vt:lpstr>
      <vt:lpstr>1.Introdução </vt:lpstr>
      <vt:lpstr>2. Atrativos do padrão RS-485</vt:lpstr>
      <vt:lpstr>3. Especificações</vt:lpstr>
      <vt:lpstr> Características elétricas </vt:lpstr>
      <vt:lpstr>Características elétricas</vt:lpstr>
      <vt:lpstr>Comunicação diferencial de dados</vt:lpstr>
      <vt:lpstr>Comunicação diferencial de dados</vt:lpstr>
      <vt:lpstr>Rede RS-485</vt:lpstr>
      <vt:lpstr>Montagem da rede</vt:lpstr>
      <vt:lpstr>Resistores de terminação</vt:lpstr>
      <vt:lpstr>Métodos de Terminação</vt:lpstr>
      <vt:lpstr>Redes Não Terminadas</vt:lpstr>
      <vt:lpstr>Terminação paralela</vt:lpstr>
      <vt:lpstr>Terminação bidirecional</vt:lpstr>
      <vt:lpstr>Topologias de rede</vt:lpstr>
      <vt:lpstr>Aterramento</vt:lpstr>
      <vt:lpstr>Aterramento</vt:lpstr>
      <vt:lpstr>RS-485 Half-duplex (2 fios)</vt:lpstr>
      <vt:lpstr>RS-485 Full-duplex (4 fios)</vt:lpstr>
      <vt:lpstr>4. Considerações Finais</vt:lpstr>
      <vt:lpstr>5. Referências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Católica de Pelotas  Engenharia Elétrica/Eletrônica   Implementação de Operadores Lógicos Aritméticos em Ponto Flutuante para Protoripação em Estruturas de Filtragem Adaptativa</dc:title>
  <dc:creator>Maique</dc:creator>
  <cp:lastModifiedBy>Patrícia</cp:lastModifiedBy>
  <cp:revision>179</cp:revision>
  <dcterms:created xsi:type="dcterms:W3CDTF">2011-10-19T15:43:41Z</dcterms:created>
  <dcterms:modified xsi:type="dcterms:W3CDTF">2012-06-17T16:18:32Z</dcterms:modified>
</cp:coreProperties>
</file>