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7" r:id="rId3"/>
    <p:sldId id="258" r:id="rId4"/>
    <p:sldId id="259" r:id="rId5"/>
    <p:sldId id="276" r:id="rId6"/>
    <p:sldId id="260" r:id="rId7"/>
    <p:sldId id="262" r:id="rId8"/>
    <p:sldId id="278" r:id="rId9"/>
    <p:sldId id="277" r:id="rId10"/>
    <p:sldId id="286" r:id="rId11"/>
    <p:sldId id="287" r:id="rId12"/>
    <p:sldId id="288" r:id="rId13"/>
    <p:sldId id="281" r:id="rId14"/>
    <p:sldId id="282" r:id="rId15"/>
    <p:sldId id="284" r:id="rId16"/>
    <p:sldId id="285" r:id="rId17"/>
    <p:sldId id="28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2670" autoAdjust="0"/>
  </p:normalViewPr>
  <p:slideViewPr>
    <p:cSldViewPr>
      <p:cViewPr>
        <p:scale>
          <a:sx n="66" d="100"/>
          <a:sy n="66" d="100"/>
        </p:scale>
        <p:origin x="-11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81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C15D5-7A60-4C05-949F-28CF10A53778}" type="datetimeFigureOut">
              <a:rPr lang="pt-BR" smtClean="0"/>
              <a:t>15/06/2012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6762E-D9E8-45FE-89BF-707A28137E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019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4D58B4-78B0-4BD2-977C-9DC1CA71FAD4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 dirty="0" smtClean="0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11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12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13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14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15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81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DC501-015E-4E99-91AA-CC712EA21B66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6762E-D9E8-45FE-89BF-707A28137E99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9895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 dirty="0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9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DCB1C-F1AF-4571-A93B-07B2C0B2C18B}" type="slidenum">
              <a:rPr lang="pt-BR" smtClean="0">
                <a:solidFill>
                  <a:prstClr val="black"/>
                </a:solidFill>
              </a:rPr>
              <a:pPr/>
              <a:t>10</a:t>
            </a:fld>
            <a:endParaRPr lang="pt-BR" smtClean="0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676639-D618-41CE-A728-1B07AEEB730F}" type="datetime1">
              <a:rPr lang="pt-BR" smtClean="0"/>
              <a:t>15/06/2012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DF0896-0970-4A10-9203-7FF15CB522B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51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C9DA5F-D03B-41D4-9A08-B0A15CBB23A2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2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1D4F0F-4FF3-45BC-AA08-9ACE462596FD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E4F5745-48AE-4E83-A5B2-3678F8D8238C}" type="datetime1">
              <a:rPr lang="pt-BR" smtClean="0"/>
              <a:t>15/06/2012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4408D3-A86A-4EEA-93E8-5FCEF4A7BE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170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A5CD-E6D5-4A09-AD9D-B9BA3C3028A0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BECBB-53B9-4A3A-8021-6E19BFF70F93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39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247DAD-779D-48AA-84E5-5840F4A31FC1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6F289E-5904-47D2-BCA3-DDCA1EDB4333}" type="slidenum">
              <a:rPr lang="pt-BR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74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E9448-E406-4668-807F-850A1F22352E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A84FF5-506C-47D7-984E-AD75E69F18D1}" type="slidenum">
              <a:rPr lang="pt-BR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575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5898B2-4681-4359-8C3C-1C02469BEBA9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A3D9F0-858C-4687-82F6-0AD0B543D626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93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91A8ED-6B00-4ED5-9372-4507C6722449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2EBC37-94BF-4DE0-9804-486B5F615644}" type="slidenum">
              <a:rPr lang="pt-BR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915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E99A1-7A6B-4E81-8CD5-AF81965D9A95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3F208-9E5F-489D-98A4-B1FEFAD7ADE4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30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DA892B-E251-45E7-9B7C-17E0C1D85B39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23BE4D-1AEE-4456-AE69-FCABCFBF4353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4625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3738AA-308E-49CC-BA80-8F5811C3106D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5916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3B935C6-C754-42BE-B96C-5438B2A61E54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prstClr val="white"/>
              </a:solidFill>
            </a:endParaRPr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4B64A0A-4E8F-498A-BF62-D235E2D55CFD}" type="slidenum">
              <a:rPr lang="pt-BR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435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2C664-993F-4FC9-89C8-68209B484612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40C45-5F3A-40ED-BC63-120428C18C2D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617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B8E57-91F8-46ED-B873-9C3EB6D33D8C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D176-161D-4348-8594-2956E530BCC6}" type="slidenum">
              <a:rPr 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5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47AF3-505F-4E29-A79A-853BDF724BF6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84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307F54-5E14-4C33-B5E7-3474A52ACC9F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4620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162FE-E79A-4D82-91C1-40482056A671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530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D39C43-8E5D-4FB5-9050-BC8A52D72A56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05129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250291-7880-4E2C-91A1-B3FB7E94A5A0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8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B95861A-7C4D-41B2-A3B5-C08BCB4B6A67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7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CD6581-0CF1-46A2-889B-C88888D564DF}" type="datetime1">
              <a:rPr lang="pt-BR" smtClean="0">
                <a:solidFill>
                  <a:prstClr val="white"/>
                </a:solidFill>
              </a:rPr>
              <a:t>15/06/2012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DF0896-0970-4A10-9203-7FF15CB522B9}" type="slidenum">
              <a:rPr lang="pt-BR" smtClean="0">
                <a:solidFill>
                  <a:prstClr val="white"/>
                </a:solidFill>
              </a:rPr>
              <a:pPr/>
              <a:t>‹nº›</a:t>
            </a:fld>
            <a:endParaRPr lang="pt-BR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653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09701C-78DE-45C9-ABE4-A8DF3BC8ECDD}" type="datetime1">
              <a:rPr lang="pt-BR" smtClean="0">
                <a:solidFill>
                  <a:prstClr val="black"/>
                </a:solidFill>
              </a:rPr>
              <a:t>15/06/2012</a:t>
            </a:fld>
            <a:endParaRPr lang="pt-BR">
              <a:solidFill>
                <a:prstClr val="black"/>
              </a:solidFill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>
              <a:solidFill>
                <a:prstClr val="black"/>
              </a:solidFill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‹nº›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7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057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A5BFDC-FC2E-4BD6-8ABC-AD4B313DECEB}" type="datetime1">
              <a:rPr lang="pt-BR" smtClean="0">
                <a:solidFill>
                  <a:prstClr val="black"/>
                </a:solidFill>
                <a:latin typeface="Arial" charset="0"/>
                <a:cs typeface="Arial" charset="0"/>
              </a:rPr>
              <a:t>15/06/2012</a:t>
            </a:fld>
            <a:endParaRPr lang="pt-B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99CCD1-9CDD-49C7-8114-4F6CA640AE24}" type="slidenum">
              <a:rPr lang="pt-BR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39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tmp"/><Relationship Id="rId4" Type="http://schemas.openxmlformats.org/officeDocument/2006/relationships/image" Target="../media/image9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88640"/>
            <a:ext cx="6913736" cy="316835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000" dirty="0" smtClean="0"/>
              <a:t>Universidade Católica de Pelotas </a:t>
            </a:r>
            <a:br>
              <a:rPr lang="pt-BR" sz="2000" dirty="0" smtClean="0"/>
            </a:br>
            <a:r>
              <a:rPr lang="pt-BR" sz="1900" dirty="0" smtClean="0"/>
              <a:t>Engenharia Elétrica/Eletrônica</a:t>
            </a: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700" dirty="0" smtClean="0"/>
              <a:t/>
            </a:r>
            <a:br>
              <a:rPr lang="pt-BR" sz="3700" dirty="0" smtClean="0"/>
            </a:br>
            <a:r>
              <a:rPr lang="pt-BR" sz="3100" dirty="0" smtClean="0">
                <a:solidFill>
                  <a:schemeClr val="tx1"/>
                </a:solidFill>
              </a:rPr>
              <a:t>Introdução à Redes padrões I2C</a:t>
            </a:r>
            <a:endParaRPr lang="pt-BR" sz="2900" dirty="0" smtClean="0">
              <a:solidFill>
                <a:schemeClr val="tx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73016"/>
            <a:ext cx="8207375" cy="2951609"/>
          </a:xfrm>
        </p:spPr>
        <p:txBody>
          <a:bodyPr>
            <a:normAutofit fontScale="92500" lnSpcReduction="10000"/>
          </a:bodyPr>
          <a:lstStyle/>
          <a:p>
            <a:pPr marR="0" algn="ctr" eaLnBrk="1" hangingPunct="1">
              <a:lnSpc>
                <a:spcPct val="80000"/>
              </a:lnSpc>
            </a:pPr>
            <a:endParaRPr lang="pt-BR" sz="17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pt-BR" sz="3000" dirty="0" smtClean="0">
                <a:solidFill>
                  <a:schemeClr val="tx1"/>
                </a:solidFill>
              </a:rPr>
              <a:t>Autor:</a:t>
            </a:r>
            <a:endParaRPr lang="pt-BR" sz="2100" dirty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24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24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pt-BR" sz="2800" dirty="0" smtClean="0">
                <a:solidFill>
                  <a:schemeClr val="tx1"/>
                </a:solidFill>
              </a:rPr>
              <a:t>Maique Garcia</a:t>
            </a:r>
            <a:endParaRPr lang="pt-BR" sz="2800" dirty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2400" dirty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pt-BR" sz="1500" dirty="0" smtClean="0">
                <a:solidFill>
                  <a:schemeClr val="tx1"/>
                </a:solidFill>
              </a:rPr>
              <a:t>Pelotas</a:t>
            </a:r>
            <a:r>
              <a:rPr lang="pt-BR" sz="1500" smtClean="0">
                <a:solidFill>
                  <a:schemeClr val="tx1"/>
                </a:solidFill>
              </a:rPr>
              <a:t>, 15 </a:t>
            </a:r>
            <a:r>
              <a:rPr lang="pt-BR" sz="1500" dirty="0" smtClean="0">
                <a:solidFill>
                  <a:schemeClr val="tx1"/>
                </a:solidFill>
              </a:rPr>
              <a:t>de Junho de 2012</a:t>
            </a:r>
            <a:endParaRPr lang="pt-BR" sz="1700" dirty="0" smtClean="0">
              <a:solidFill>
                <a:schemeClr val="tx1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endParaRPr lang="pt-BR" sz="1500" dirty="0" smtClean="0"/>
          </a:p>
        </p:txBody>
      </p:sp>
      <p:pic>
        <p:nvPicPr>
          <p:cNvPr id="10244" name="Imagem 4" descr="engenhar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9737" y="435620"/>
            <a:ext cx="657225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Imagem 5" descr="logotipoUCPE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04664"/>
            <a:ext cx="6429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9895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Estados de Comunicação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>
              <a:tabLst>
                <a:tab pos="711200" algn="l"/>
              </a:tabLst>
            </a:pPr>
            <a:r>
              <a:rPr lang="pt-BR" sz="2000" b="1" dirty="0" smtClean="0"/>
              <a:t>Start : </a:t>
            </a:r>
            <a:r>
              <a:rPr lang="pt-BR" sz="2000" dirty="0" smtClean="0"/>
              <a:t>Estado onde o SDA baixa o nível lógico enquanto a linha de sincronismo mantem seu nível alto. Após este instante, o pino SDA começa a transmitir o dado após o pino de relógio comutar seu estado.</a:t>
            </a:r>
          </a:p>
          <a:p>
            <a:pPr marL="109537" indent="0" eaLnBrk="1" hangingPunct="1">
              <a:buNone/>
            </a:pPr>
            <a:endParaRPr lang="pt-BR" sz="2000" dirty="0" smtClean="0"/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pic>
        <p:nvPicPr>
          <p:cNvPr id="3" name="Imagem 2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28" y="3487382"/>
            <a:ext cx="3096344" cy="2940053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771800" y="3356992"/>
            <a:ext cx="158417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436096" y="6093296"/>
            <a:ext cx="158417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78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Estados de Comunicação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>
              <a:tabLst>
                <a:tab pos="711200" algn="l"/>
              </a:tabLst>
            </a:pPr>
            <a:r>
              <a:rPr lang="pt-BR" sz="2000" b="1" dirty="0" smtClean="0"/>
              <a:t>Stop: </a:t>
            </a:r>
            <a:r>
              <a:rPr lang="pt-BR" sz="2000" dirty="0" smtClean="0"/>
              <a:t>Estado onde o DAS comuta para nível lógico alto enquanto o pino de SCL mantem seu nível lógico alto. Esta condição pode ser definida por um Master afim liberar o barramento.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771800" y="3356992"/>
            <a:ext cx="158417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5436096" y="6093296"/>
            <a:ext cx="158417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768" y="3861048"/>
            <a:ext cx="1778344" cy="2486574"/>
          </a:xfrm>
          <a:prstGeom prst="rect">
            <a:avLst/>
          </a:prstGeom>
        </p:spPr>
      </p:pic>
      <p:pic>
        <p:nvPicPr>
          <p:cNvPr id="6" name="Imagem 5" descr="Recorte de Te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464" y="4221088"/>
            <a:ext cx="637053" cy="251468"/>
          </a:xfrm>
          <a:prstGeom prst="rect">
            <a:avLst/>
          </a:prstGeom>
        </p:spPr>
      </p:pic>
      <p:pic>
        <p:nvPicPr>
          <p:cNvPr id="7" name="Imagem 6" descr="Recorte de Te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464" y="5189865"/>
            <a:ext cx="750575" cy="382264"/>
          </a:xfrm>
          <a:prstGeom prst="rect">
            <a:avLst/>
          </a:prstGeom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70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Protocolo:</a:t>
            </a:r>
          </a:p>
          <a:p>
            <a:pPr eaLnBrk="1" hangingPunct="1"/>
            <a:endParaRPr lang="pt-BR" sz="20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pt-BR" sz="2000" dirty="0" smtClean="0"/>
              <a:t>7 ou 10 bits de endereçamento atualmente.</a:t>
            </a:r>
          </a:p>
          <a:p>
            <a:pPr eaLnBrk="1" hangingPunct="1">
              <a:buFont typeface="Arial" pitchFamily="34" charset="0"/>
              <a:buChar char="•"/>
            </a:pPr>
            <a:endParaRPr lang="pt-BR" sz="20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pt-BR" sz="2000" dirty="0" smtClean="0"/>
              <a:t>A cada etapa existe um </a:t>
            </a:r>
            <a:r>
              <a:rPr lang="pt-BR" sz="2000" i="1" dirty="0" err="1" smtClean="0"/>
              <a:t>act</a:t>
            </a:r>
            <a:r>
              <a:rPr lang="pt-BR" sz="2000" i="1" dirty="0" smtClean="0"/>
              <a:t> bit</a:t>
            </a:r>
            <a:r>
              <a:rPr lang="pt-BR" sz="2000" dirty="0" smtClean="0"/>
              <a:t> que indica o recebimento do byte.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/>
          </a:p>
          <a:p>
            <a:pPr marL="109537" indent="0" eaLnBrk="1" hangingPunct="1">
              <a:buNone/>
            </a:pPr>
            <a:endParaRPr lang="pt-BR" sz="2000" dirty="0" smtClean="0"/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pic>
        <p:nvPicPr>
          <p:cNvPr id="1028" name="Picture 4" descr="http://www.lusorobotica.com/img/artigos/i2c_pr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73016"/>
            <a:ext cx="749098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78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Velocidade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10 ou 100kHz;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400kHz (Modo rápido);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3.4MHz (Modo alta velocidade).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/>
          </a:p>
          <a:p>
            <a:pPr marL="109537" indent="0" algn="just" eaLnBrk="1" hangingPunct="1">
              <a:buNone/>
            </a:pPr>
            <a:r>
              <a:rPr lang="pt-BR" sz="2000" dirty="0" smtClean="0"/>
              <a:t>A rede deve funcionar respeitando velocidade máxima do  dispositivo mais lento da rede I2C;</a:t>
            </a:r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04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endParaRPr lang="pt-BR" sz="2800" dirty="0" smtClean="0"/>
          </a:p>
          <a:p>
            <a:pPr eaLnBrk="1" hangingPunct="1"/>
            <a:r>
              <a:rPr lang="pt-BR" sz="2800" dirty="0" smtClean="0"/>
              <a:t>Limitações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Capacitância de 400pF por rede;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Mínimo de 3 pinos por rede (modo parasita);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Recomendada para redes curtas;</a:t>
            </a:r>
          </a:p>
          <a:p>
            <a:pPr eaLnBrk="1" hangingPunct="1"/>
            <a:endParaRPr lang="pt-BR" sz="2000" dirty="0"/>
          </a:p>
          <a:p>
            <a:pPr eaLnBrk="1" hangingPunct="1"/>
            <a:r>
              <a:rPr lang="pt-BR" sz="2000" dirty="0" smtClean="0"/>
              <a:t>Endereços codificados de alguns dispositivos;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r>
              <a:rPr lang="pt-BR" sz="2000" dirty="0" smtClean="0"/>
              <a:t>Configuração de barramento manual. 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19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810348"/>
          </a:xfrm>
        </p:spPr>
        <p:txBody>
          <a:bodyPr/>
          <a:lstStyle/>
          <a:p>
            <a:pPr algn="just" eaLnBrk="1" hangingPunct="1"/>
            <a:r>
              <a:rPr lang="pt-BR" sz="2600" dirty="0"/>
              <a:t>Toda e qualquer rede/protocolo possui características distintas e que no final é necessário levar em conta métricas como:</a:t>
            </a:r>
          </a:p>
          <a:p>
            <a:pPr eaLnBrk="1" hangingPunct="1"/>
            <a:endParaRPr lang="pt-BR" sz="2400" dirty="0"/>
          </a:p>
          <a:p>
            <a:pPr lvl="1" eaLnBrk="1" hangingPunct="1"/>
            <a:r>
              <a:rPr lang="pt-BR" sz="2000" dirty="0" smtClean="0"/>
              <a:t>Gastos com implementação;</a:t>
            </a:r>
          </a:p>
          <a:p>
            <a:pPr lvl="1" eaLnBrk="1" hangingPunct="1"/>
            <a:endParaRPr lang="pt-BR" sz="2000" dirty="0" smtClean="0"/>
          </a:p>
          <a:p>
            <a:pPr lvl="1" eaLnBrk="1" hangingPunct="1"/>
            <a:r>
              <a:rPr lang="pt-BR" sz="2000" dirty="0" smtClean="0"/>
              <a:t>Consumo de potência;</a:t>
            </a:r>
          </a:p>
          <a:p>
            <a:pPr lvl="1" eaLnBrk="1" hangingPunct="1"/>
            <a:endParaRPr lang="pt-BR" sz="2000" dirty="0" smtClean="0"/>
          </a:p>
          <a:p>
            <a:pPr lvl="1" eaLnBrk="1" hangingPunct="1"/>
            <a:r>
              <a:rPr lang="pt-BR" sz="2000" dirty="0" smtClean="0"/>
              <a:t>Imunidade a ruído;</a:t>
            </a:r>
          </a:p>
          <a:p>
            <a:pPr lvl="1" eaLnBrk="1" hangingPunct="1"/>
            <a:endParaRPr lang="pt-BR" sz="2000" dirty="0" smtClean="0"/>
          </a:p>
          <a:p>
            <a:pPr lvl="1" eaLnBrk="1" hangingPunct="1"/>
            <a:r>
              <a:rPr lang="pt-BR" sz="2000" dirty="0" smtClean="0"/>
              <a:t>Velocidade;</a:t>
            </a:r>
          </a:p>
          <a:p>
            <a:pPr lvl="1" eaLnBrk="1" hangingPunct="1"/>
            <a:endParaRPr lang="pt-BR" sz="2000" dirty="0" smtClean="0"/>
          </a:p>
          <a:p>
            <a:pPr lvl="1" eaLnBrk="1" hangingPunct="1"/>
            <a:r>
              <a:rPr lang="pt-BR" sz="2000" dirty="0" smtClean="0"/>
              <a:t>Distância.</a:t>
            </a:r>
          </a:p>
          <a:p>
            <a:pPr lvl="1" eaLnBrk="1" hangingPunct="1"/>
            <a:endParaRPr lang="pt-BR" sz="16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/>
              <a:t>3</a:t>
            </a:r>
            <a:r>
              <a:rPr lang="pt-BR" dirty="0" smtClean="0"/>
              <a:t>. </a:t>
            </a:r>
            <a:r>
              <a:rPr lang="pt-BR" sz="4400" dirty="0"/>
              <a:t>Conclusões</a:t>
            </a:r>
            <a:endParaRPr lang="pt-BR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85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pt-BR" u="sng" dirty="0"/>
              <a:t>http://</a:t>
            </a:r>
            <a:r>
              <a:rPr lang="pt-BR" u="sng" dirty="0" smtClean="0"/>
              <a:t>olaria.ucpel.tche.br/autubi/doku.php?id=protocolo_de_comunicacao_i_c</a:t>
            </a:r>
          </a:p>
          <a:p>
            <a:endParaRPr lang="pt-BR" u="sng" dirty="0" smtClean="0"/>
          </a:p>
          <a:p>
            <a:r>
              <a:rPr lang="pt-BR" u="sng" dirty="0"/>
              <a:t>http://</a:t>
            </a:r>
            <a:r>
              <a:rPr lang="pt-BR" u="sng" dirty="0" smtClean="0"/>
              <a:t>www.eletronica.org/modules.php?name=News&amp;file=article&amp;sid=13</a:t>
            </a:r>
          </a:p>
          <a:p>
            <a:endParaRPr lang="pt-BR" u="sng" dirty="0"/>
          </a:p>
          <a:p>
            <a:r>
              <a:rPr lang="pt-BR" u="sng" dirty="0"/>
              <a:t>http://www.semiconductors.philips.com/acrobat/literature/9398/39340011.pdf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4</a:t>
            </a:r>
            <a:r>
              <a:rPr lang="pt-BR" dirty="0" smtClean="0"/>
              <a:t>. Referências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5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1328"/>
            <a:ext cx="8568952" cy="4525963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1. Introdução;</a:t>
            </a:r>
          </a:p>
          <a:p>
            <a:endParaRPr lang="pt-BR" dirty="0" smtClean="0"/>
          </a:p>
          <a:p>
            <a:r>
              <a:rPr lang="pt-BR" dirty="0" smtClean="0"/>
              <a:t>2. I2C;</a:t>
            </a:r>
          </a:p>
          <a:p>
            <a:pPr lvl="1"/>
            <a:r>
              <a:rPr lang="pt-BR" dirty="0" smtClean="0"/>
              <a:t>Características;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Protocolo;</a:t>
            </a:r>
          </a:p>
          <a:p>
            <a:pPr lvl="1"/>
            <a:r>
              <a:rPr lang="pt-BR" dirty="0" smtClean="0"/>
              <a:t>Velocidade;</a:t>
            </a:r>
          </a:p>
          <a:p>
            <a:pPr lvl="1"/>
            <a:r>
              <a:rPr lang="pt-BR" dirty="0" smtClean="0"/>
              <a:t>Limitações;</a:t>
            </a:r>
          </a:p>
          <a:p>
            <a:pPr lvl="1"/>
            <a:endParaRPr lang="pt-BR" dirty="0" smtClean="0"/>
          </a:p>
          <a:p>
            <a:r>
              <a:rPr lang="pt-BR" dirty="0"/>
              <a:t>3. </a:t>
            </a:r>
            <a:r>
              <a:rPr lang="pt-BR" dirty="0" smtClean="0"/>
              <a:t>Conclusões;</a:t>
            </a:r>
          </a:p>
          <a:p>
            <a:endParaRPr lang="pt-BR" dirty="0" smtClean="0"/>
          </a:p>
          <a:p>
            <a:r>
              <a:rPr lang="pt-BR" dirty="0" smtClean="0"/>
              <a:t>4. Referências;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algn="just" defTabSz="900113">
              <a:tabLst>
                <a:tab pos="711200" algn="l"/>
              </a:tabLst>
            </a:pPr>
            <a:r>
              <a:rPr lang="pt-BR" sz="2600" dirty="0" smtClean="0"/>
              <a:t>Este protocolo visa a alta velocidade de comunicação com custo de implementação reduzido tendo em vista que utiliza barramento de dados simples.</a:t>
            </a:r>
            <a:endParaRPr lang="pt-BR" sz="2600" i="1" dirty="0"/>
          </a:p>
          <a:p>
            <a:pPr algn="just" defTabSz="900113">
              <a:tabLst>
                <a:tab pos="711200" algn="l"/>
              </a:tabLst>
            </a:pPr>
            <a:endParaRPr lang="pt-BR" sz="2800" i="1" dirty="0" smtClean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pt-BR" sz="2800" i="1" dirty="0" smtClean="0"/>
              <a:t> </a:t>
            </a:r>
            <a:r>
              <a:rPr lang="pt-BR" sz="2800" dirty="0" smtClean="0"/>
              <a:t>Motivação: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pt-BR" sz="2800" dirty="0" smtClean="0"/>
          </a:p>
          <a:p>
            <a:pPr marL="365760" lvl="1" indent="-256032" algn="just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pt-BR" sz="2600" dirty="0" smtClean="0"/>
              <a:t>Abordar o funcionamento deste protocolo com o intuito de propor comparação com o modelo de comunicação 1-wire.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baseline="-25000" dirty="0" smtClean="0">
                <a:solidFill>
                  <a:schemeClr val="tx1"/>
                </a:solidFill>
              </a:rPr>
              <a:t>1.Introdução	</a:t>
            </a:r>
            <a:endParaRPr lang="pt-BR" baseline="-25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28592"/>
          </a:xfrm>
        </p:spPr>
        <p:txBody>
          <a:bodyPr>
            <a:normAutofit/>
          </a:bodyPr>
          <a:lstStyle/>
          <a:p>
            <a:pPr lvl="1"/>
            <a:endParaRPr lang="pt-BR" dirty="0" smtClean="0"/>
          </a:p>
          <a:p>
            <a:r>
              <a:rPr lang="pt-BR" sz="3200" dirty="0" smtClean="0"/>
              <a:t>Histórico</a:t>
            </a:r>
            <a:r>
              <a:rPr lang="pt-BR" sz="2800" dirty="0" smtClean="0"/>
              <a:t>:</a:t>
            </a:r>
          </a:p>
          <a:p>
            <a:endParaRPr lang="pt-BR" sz="2800" dirty="0" smtClean="0"/>
          </a:p>
          <a:p>
            <a:pPr algn="just"/>
            <a:r>
              <a:rPr lang="pt-BR" sz="2800" dirty="0"/>
              <a:t>O protocolo de comunicação em 2 sinais I</a:t>
            </a:r>
            <a:r>
              <a:rPr lang="pt-BR" sz="2800" baseline="30000" dirty="0"/>
              <a:t>2</a:t>
            </a:r>
            <a:r>
              <a:rPr lang="pt-BR" sz="2800" dirty="0"/>
              <a:t>C foi originalmente desenvolvido pela Philips em meados de 1996. Atualmente este protocolo está amplamente difundido e interconecta uma ampla gama de dispositivos eletrônicos. 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Características</a:t>
            </a:r>
            <a:r>
              <a:rPr lang="pt-BR" sz="2400" dirty="0" smtClean="0"/>
              <a:t>:</a:t>
            </a:r>
            <a:endParaRPr lang="pt-BR" sz="1400" dirty="0" smtClean="0"/>
          </a:p>
          <a:p>
            <a:endParaRPr lang="pt-BR" sz="2400" dirty="0" smtClean="0"/>
          </a:p>
          <a:p>
            <a:pPr lvl="1"/>
            <a:r>
              <a:rPr lang="pt-BR" sz="2000" dirty="0" smtClean="0"/>
              <a:t>2 FIOS PARA COMUNICAÇÃO;</a:t>
            </a:r>
            <a:endParaRPr lang="pt-BR" sz="2000" dirty="0"/>
          </a:p>
          <a:p>
            <a:pPr lvl="1"/>
            <a:endParaRPr lang="pt-BR" sz="2000" dirty="0"/>
          </a:p>
          <a:p>
            <a:pPr lvl="1"/>
            <a:r>
              <a:rPr lang="pt-BR" sz="2000" dirty="0" smtClean="0"/>
              <a:t>BAIXO CUSTO DE IMPLEMENTAÇÃO;</a:t>
            </a:r>
            <a:endParaRPr lang="pt-BR" sz="2000" dirty="0"/>
          </a:p>
          <a:p>
            <a:pPr lvl="1"/>
            <a:endParaRPr lang="pt-BR" sz="2000" dirty="0"/>
          </a:p>
          <a:p>
            <a:pPr lvl="1"/>
            <a:r>
              <a:rPr lang="pt-BR" sz="2000" dirty="0" smtClean="0"/>
              <a:t>FLEXIBILIDADE NO FUNCIONAMENTO;</a:t>
            </a:r>
            <a:endParaRPr lang="pt-BR" sz="2000" dirty="0"/>
          </a:p>
          <a:p>
            <a:pPr lvl="1">
              <a:buNone/>
            </a:pPr>
            <a:endParaRPr lang="pt-BR" sz="2000" dirty="0"/>
          </a:p>
          <a:p>
            <a:pPr lvl="1"/>
            <a:r>
              <a:rPr lang="pt-BR" sz="2000" dirty="0" smtClean="0"/>
              <a:t>BAIXO CONSUMO.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F0896-0970-4A10-9203-7FF15CB522B9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90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400" dirty="0" smtClean="0"/>
              <a:t>Comunicação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/>
          </a:p>
          <a:p>
            <a:pPr marL="109537" indent="0" eaLnBrk="1" hangingPunct="1">
              <a:buNone/>
            </a:pPr>
            <a:endParaRPr lang="pt-BR" sz="2000" dirty="0" smtClean="0"/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501008"/>
            <a:ext cx="6584950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51520" y="1772816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23888" algn="l"/>
              </a:tabLst>
            </a:pPr>
            <a:r>
              <a:rPr lang="pt-BR" sz="2000" dirty="0" smtClean="0"/>
              <a:t>Cada dispositivo tem um número único e pode se comunicar de maneira bidirecional com o servidor, seja para uma transmissão de uma grandeza lida, bem como o recebimento uma decisão de um nível hierárquico superior.</a:t>
            </a:r>
            <a:endParaRPr lang="es-ES" sz="20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86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Comunicação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/>
          </a:p>
          <a:p>
            <a:r>
              <a:rPr lang="pt-BR" sz="2000" dirty="0"/>
              <a:t>1 . VCC (normalmente +5V</a:t>
            </a:r>
            <a:r>
              <a:rPr lang="pt-BR" sz="2000" dirty="0" smtClean="0"/>
              <a:t>)</a:t>
            </a:r>
          </a:p>
          <a:p>
            <a:endParaRPr lang="pt-BR" sz="2000" dirty="0"/>
          </a:p>
          <a:p>
            <a:r>
              <a:rPr lang="pt-BR" sz="2000" dirty="0"/>
              <a:t>2 . GND </a:t>
            </a:r>
          </a:p>
          <a:p>
            <a:endParaRPr lang="pt-BR" sz="2000" dirty="0"/>
          </a:p>
          <a:p>
            <a:r>
              <a:rPr lang="pt-BR" sz="2000" dirty="0"/>
              <a:t>3 . SDA (Serial </a:t>
            </a:r>
            <a:r>
              <a:rPr lang="pt-BR" sz="2000" dirty="0" smtClean="0"/>
              <a:t>Data)</a:t>
            </a:r>
          </a:p>
          <a:p>
            <a:endParaRPr lang="pt-BR" sz="2000" dirty="0"/>
          </a:p>
          <a:p>
            <a:r>
              <a:rPr lang="pt-BR" sz="2000" dirty="0"/>
              <a:t>4 . SCL (Serial </a:t>
            </a:r>
            <a:r>
              <a:rPr lang="pt-BR" sz="2000" dirty="0" err="1"/>
              <a:t>CLock</a:t>
            </a:r>
            <a:r>
              <a:rPr lang="pt-BR" sz="2000" dirty="0"/>
              <a:t>)</a:t>
            </a:r>
          </a:p>
          <a:p>
            <a:pPr marL="109537" indent="0" eaLnBrk="1" hangingPunct="1">
              <a:buNone/>
            </a:pPr>
            <a:endParaRPr lang="pt-BR" sz="2000" dirty="0" smtClean="0"/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286588" y="1972871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23888" algn="l"/>
              </a:tabLst>
            </a:pPr>
            <a:r>
              <a:rPr lang="pt-BR" sz="2000" dirty="0" smtClean="0"/>
              <a:t>Cada dispositivo necessita de 4 pinos para comunicação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351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Comunicação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pt-BR" sz="2000" dirty="0" smtClean="0"/>
              <a:t>Cada bit de informação necessita de um pulso de relógio para ser manipulado.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pt-BR" sz="2000" dirty="0" smtClean="0"/>
              <a:t>Só deve haver um novo envio de dado durante o nível lógico  baixo de SCL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pt-BR" sz="2000" dirty="0" smtClean="0"/>
              <a:t>A comunicação pode ser trancada paralisando o </a:t>
            </a:r>
            <a:r>
              <a:rPr lang="pt-BR" sz="2000" dirty="0" err="1" smtClean="0"/>
              <a:t>clock</a:t>
            </a:r>
            <a:r>
              <a:rPr lang="pt-BR" sz="2000" dirty="0"/>
              <a:t>.</a:t>
            </a: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/>
          </a:p>
          <a:p>
            <a:pPr marL="109537" indent="0" eaLnBrk="1" hangingPunct="1">
              <a:buNone/>
            </a:pPr>
            <a:endParaRPr lang="pt-BR" sz="2000" dirty="0" smtClean="0"/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978275"/>
            <a:ext cx="7112000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696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10348"/>
          </a:xfrm>
        </p:spPr>
        <p:txBody>
          <a:bodyPr/>
          <a:lstStyle/>
          <a:p>
            <a:pPr eaLnBrk="1" hangingPunct="1"/>
            <a:r>
              <a:rPr lang="pt-BR" sz="2800" dirty="0" smtClean="0"/>
              <a:t>Estados de Comunicação</a:t>
            </a:r>
            <a:r>
              <a:rPr lang="pt-BR" sz="2000" dirty="0" smtClean="0"/>
              <a:t>:</a:t>
            </a:r>
          </a:p>
          <a:p>
            <a:pPr eaLnBrk="1" hangingPunct="1"/>
            <a:endParaRPr lang="pt-BR" sz="2000" dirty="0" smtClean="0"/>
          </a:p>
          <a:p>
            <a:pPr eaLnBrk="1" hangingPunct="1">
              <a:tabLst>
                <a:tab pos="711200" algn="l"/>
              </a:tabLst>
            </a:pPr>
            <a:r>
              <a:rPr lang="pt-BR" sz="2000" b="1" dirty="0" smtClean="0"/>
              <a:t>Livre</a:t>
            </a:r>
            <a:r>
              <a:rPr lang="pt-BR" sz="2000" b="1" i="1" dirty="0" smtClean="0"/>
              <a:t>(</a:t>
            </a:r>
            <a:r>
              <a:rPr lang="pt-BR" sz="2000" b="1" i="1" dirty="0" err="1" smtClean="0"/>
              <a:t>Buss</a:t>
            </a:r>
            <a:r>
              <a:rPr lang="pt-BR" sz="2000" b="1" i="1" dirty="0" smtClean="0"/>
              <a:t> </a:t>
            </a:r>
            <a:r>
              <a:rPr lang="pt-BR" sz="2000" b="1" i="1" dirty="0" err="1" smtClean="0"/>
              <a:t>Free</a:t>
            </a:r>
            <a:r>
              <a:rPr lang="pt-BR" sz="2000" b="1" i="1" dirty="0" smtClean="0"/>
              <a:t>)</a:t>
            </a:r>
            <a:r>
              <a:rPr lang="pt-BR" sz="2000" b="1" dirty="0" smtClean="0"/>
              <a:t>:  </a:t>
            </a:r>
            <a:r>
              <a:rPr lang="pt-BR" sz="2000" dirty="0" smtClean="0"/>
              <a:t>Estado onde tanto o SDA e SCL estão inativos e mantidas em nível lógico alto. É só sob esta condição que o dispositivo Master pode iniciar uma comunicação.</a:t>
            </a:r>
          </a:p>
          <a:p>
            <a:pPr eaLnBrk="1" hangingPunct="1"/>
            <a:endParaRPr lang="pt-BR" sz="2000" dirty="0" smtClean="0"/>
          </a:p>
          <a:p>
            <a:pPr marL="109537" indent="0" eaLnBrk="1" hangingPunct="1">
              <a:buNone/>
            </a:pPr>
            <a:endParaRPr lang="pt-BR" sz="2000" dirty="0" smtClean="0"/>
          </a:p>
          <a:p>
            <a:pPr eaLnBrk="1" hangingPunct="1">
              <a:buNone/>
            </a:pPr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  <a:p>
            <a:pPr eaLnBrk="1" hangingPunct="1"/>
            <a:endParaRPr lang="pt-BR" sz="2000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2. I2C</a:t>
            </a:r>
            <a:endParaRPr lang="pt-BR" dirty="0"/>
          </a:p>
        </p:txBody>
      </p:sp>
      <p:pic>
        <p:nvPicPr>
          <p:cNvPr id="2" name="Imagem 1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631634"/>
            <a:ext cx="6336704" cy="2781687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BECBB-53B9-4A3A-8021-6E19BFF70F93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14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577</Words>
  <Application>Microsoft Office PowerPoint</Application>
  <PresentationFormat>Apresentação na tela (4:3)</PresentationFormat>
  <Paragraphs>188</Paragraphs>
  <Slides>16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Concurso</vt:lpstr>
      <vt:lpstr>1_Concurso</vt:lpstr>
      <vt:lpstr>Universidade Católica de Pelotas  Engenharia Elétrica/Eletrônica   Introdução à Redes padrões I2C</vt:lpstr>
      <vt:lpstr>Sumário</vt:lpstr>
      <vt:lpstr>1.Introdução </vt:lpstr>
      <vt:lpstr>Apresentação do PowerPoint</vt:lpstr>
      <vt:lpstr>2. I2C</vt:lpstr>
      <vt:lpstr>2. I2C</vt:lpstr>
      <vt:lpstr>2. I2C</vt:lpstr>
      <vt:lpstr>2. I2C</vt:lpstr>
      <vt:lpstr>2. I2C</vt:lpstr>
      <vt:lpstr>2. I2C</vt:lpstr>
      <vt:lpstr>2. I2C</vt:lpstr>
      <vt:lpstr>2. I2C</vt:lpstr>
      <vt:lpstr>2. I2C</vt:lpstr>
      <vt:lpstr>2. I2C</vt:lpstr>
      <vt:lpstr>3. Conclusões</vt:lpstr>
      <vt:lpstr>4. 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Católica de Pelotas  Engenharia Elétrica/Eletrônica   Implementação de Operadores Lógicos Aritméticos em Ponto Flutuante para Protoripação em Estruturas de Filtragem Adaptativa</dc:title>
  <dc:creator>Maique</dc:creator>
  <cp:lastModifiedBy>Maique Garcia</cp:lastModifiedBy>
  <cp:revision>100</cp:revision>
  <dcterms:created xsi:type="dcterms:W3CDTF">2011-10-19T15:43:41Z</dcterms:created>
  <dcterms:modified xsi:type="dcterms:W3CDTF">2012-06-15T23:29:57Z</dcterms:modified>
</cp:coreProperties>
</file>