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7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3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485" autoAdjust="0"/>
    <p:restoredTop sz="92712" autoAdjust="0"/>
  </p:normalViewPr>
  <p:slideViewPr>
    <p:cSldViewPr>
      <p:cViewPr varScale="1">
        <p:scale>
          <a:sx n="72" d="100"/>
          <a:sy n="72" d="100"/>
        </p:scale>
        <p:origin x="-8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3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C15D5-7A60-4C05-949F-28CF10A53778}" type="datetimeFigureOut">
              <a:rPr lang="pt-BR" smtClean="0"/>
              <a:pPr/>
              <a:t>22/06/2012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6762E-D9E8-45FE-89BF-707A28137E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6601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D58B4-78B0-4BD2-977C-9DC1CA71FAD4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Dispositivos</a:t>
            </a:r>
            <a:r>
              <a:rPr lang="pt-BR" baseline="0" dirty="0" smtClean="0"/>
              <a:t> de chão de fábrica – interagem diretamente no processo (atuadores e sensores).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1E26AA-ED4B-454F-9CFA-D56DF4570FBE}" type="datetime1">
              <a:rPr lang="pt-BR" smtClean="0"/>
              <a:t>22/06/2012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DF0896-0970-4A10-9203-7FF15CB522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6851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073FE-4BCD-4035-BFDC-37EDB6B4B9B5}" type="datetime1">
              <a:rPr lang="pt-BR" smtClean="0">
                <a:solidFill>
                  <a:prstClr val="black"/>
                </a:solidFill>
              </a:rPr>
              <a:t>22/06/2012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82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8B7758-9D35-4EB2-930E-E3FA697D31AA}" type="datetime1">
              <a:rPr lang="pt-BR" smtClean="0">
                <a:solidFill>
                  <a:prstClr val="black"/>
                </a:solidFill>
              </a:rPr>
              <a:t>22/06/2012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73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ED162-4168-4631-B574-1B17BA2B72F3}" type="datetime1">
              <a:rPr lang="pt-BR" smtClean="0">
                <a:solidFill>
                  <a:prstClr val="black"/>
                </a:solidFill>
              </a:rPr>
              <a:t>22/06/2012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46591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0D854-3CC0-410F-8FEB-3757AECBFDEF}" type="datetime1">
              <a:rPr lang="pt-BR" smtClean="0">
                <a:solidFill>
                  <a:prstClr val="white"/>
                </a:solidFill>
              </a:rPr>
              <a:t>22/06/2012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884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0F219-4D09-4CBE-B1C5-48D9834089A1}" type="datetime1">
              <a:rPr lang="pt-BR" smtClean="0">
                <a:solidFill>
                  <a:prstClr val="white"/>
                </a:solidFill>
              </a:rPr>
              <a:t>22/06/2012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94620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831515-0CCB-47B9-A07D-1BF41645F4CB}" type="datetime1">
              <a:rPr lang="pt-BR" smtClean="0">
                <a:solidFill>
                  <a:prstClr val="black"/>
                </a:solidFill>
              </a:rPr>
              <a:t>22/06/2012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5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68A80-17FC-45CF-909E-A4CE8A9DDA4C}" type="datetime1">
              <a:rPr lang="pt-BR" smtClean="0">
                <a:solidFill>
                  <a:prstClr val="white"/>
                </a:solidFill>
              </a:rPr>
              <a:t>22/06/2012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05129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8CF2B-0983-4059-A2DD-6D7B40C4D147}" type="datetime1">
              <a:rPr lang="pt-BR" smtClean="0">
                <a:solidFill>
                  <a:prstClr val="black"/>
                </a:solidFill>
              </a:rPr>
              <a:t>22/06/2012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28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01B69F3-6F9A-4987-99B3-F456F706F351}" type="datetime1">
              <a:rPr lang="pt-BR" smtClean="0">
                <a:solidFill>
                  <a:prstClr val="black"/>
                </a:solidFill>
              </a:rPr>
              <a:t>22/06/2012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897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706D64-0422-462A-916B-0304ADA7AB38}" type="datetime1">
              <a:rPr lang="pt-BR" smtClean="0">
                <a:solidFill>
                  <a:prstClr val="white"/>
                </a:solidFill>
              </a:rPr>
              <a:t>22/06/2012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DF0896-0970-4A10-9203-7FF15CB522B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653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9CF8DF-5DF1-4298-8BC8-999BAA40DCB0}" type="datetime1">
              <a:rPr lang="pt-BR" smtClean="0">
                <a:solidFill>
                  <a:prstClr val="black"/>
                </a:solidFill>
              </a:rPr>
              <a:t>22/06/2012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37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88640"/>
            <a:ext cx="6913736" cy="316835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sz="2000" dirty="0" smtClean="0"/>
              <a:t>Universidade Católica de Pelotas </a:t>
            </a:r>
            <a:br>
              <a:rPr lang="pt-BR" sz="2000" dirty="0" smtClean="0"/>
            </a:br>
            <a:r>
              <a:rPr lang="pt-BR" sz="1900" dirty="0" smtClean="0"/>
              <a:t>Engenharia Elétrica/Eletrônica</a:t>
            </a:r>
            <a:br>
              <a:rPr lang="pt-BR" sz="1900" dirty="0" smtClean="0"/>
            </a:br>
            <a:r>
              <a:rPr lang="pt-BR" sz="1900" dirty="0" smtClean="0"/>
              <a:t>Sistemas Autônomos e Ubíquos</a:t>
            </a:r>
            <a:r>
              <a:rPr lang="pt-BR" sz="3700" dirty="0" smtClean="0"/>
              <a:t/>
            </a:r>
            <a:br>
              <a:rPr lang="pt-BR" sz="3700" dirty="0" smtClean="0"/>
            </a:br>
            <a:r>
              <a:rPr lang="pt-BR" sz="3700" dirty="0" smtClean="0"/>
              <a:t/>
            </a:r>
            <a:br>
              <a:rPr lang="pt-BR" sz="3700" dirty="0" smtClean="0"/>
            </a:br>
            <a:r>
              <a:rPr lang="pt-BR" sz="2700" dirty="0" smtClean="0"/>
              <a:t>GCAD-UM MODELO CONCEITUAL PARA GERENCIAMENTO E CONTROLE AUTÔNOMO E DISTRIBUÍDO PARA SISTEMAS INDUSTRIAIS AUTOMATIZADOS</a:t>
            </a:r>
            <a:endParaRPr lang="pt-BR" sz="2700" dirty="0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573016"/>
            <a:ext cx="8207375" cy="2951609"/>
          </a:xfrm>
        </p:spPr>
        <p:txBody>
          <a:bodyPr>
            <a:normAutofit/>
          </a:bodyPr>
          <a:lstStyle/>
          <a:p>
            <a:pPr marR="0" algn="ctr" eaLnBrk="1" hangingPunct="1">
              <a:lnSpc>
                <a:spcPct val="80000"/>
              </a:lnSpc>
            </a:pPr>
            <a:r>
              <a:rPr lang="pt-BR" sz="2800" b="1" dirty="0" smtClean="0">
                <a:solidFill>
                  <a:schemeClr val="tx1"/>
                </a:solidFill>
              </a:rPr>
              <a:t>FUNDAMENTOS TEÓRICOS</a:t>
            </a:r>
          </a:p>
          <a:p>
            <a:pPr marR="0" algn="ctr" eaLnBrk="1" hangingPunct="1">
              <a:lnSpc>
                <a:spcPct val="80000"/>
              </a:lnSpc>
            </a:pPr>
            <a:endParaRPr lang="pt-BR" sz="24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pt-BR" sz="2400" dirty="0" smtClean="0">
                <a:solidFill>
                  <a:schemeClr val="tx1"/>
                </a:solidFill>
              </a:rPr>
              <a:t>Patrícia Teixeira </a:t>
            </a:r>
            <a:r>
              <a:rPr lang="pt-BR" sz="2400" dirty="0" err="1" smtClean="0">
                <a:solidFill>
                  <a:schemeClr val="tx1"/>
                </a:solidFill>
              </a:rPr>
              <a:t>Davet</a:t>
            </a:r>
            <a:endParaRPr lang="pt-BR" sz="2400" dirty="0">
              <a:solidFill>
                <a:schemeClr val="tx1"/>
              </a:solidFill>
            </a:endParaRPr>
          </a:p>
          <a:p>
            <a:pPr marR="0" algn="ctr">
              <a:lnSpc>
                <a:spcPct val="80000"/>
              </a:lnSpc>
            </a:pPr>
            <a:endParaRPr lang="pt-BR" sz="1500" dirty="0" smtClean="0">
              <a:solidFill>
                <a:schemeClr val="tx1"/>
              </a:solidFill>
            </a:endParaRPr>
          </a:p>
          <a:p>
            <a:pPr marR="0" algn="ctr">
              <a:lnSpc>
                <a:spcPct val="80000"/>
              </a:lnSpc>
            </a:pPr>
            <a:endParaRPr lang="pt-BR" sz="15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pt-BR" sz="15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pt-BR" sz="15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pt-BR" sz="15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pt-BR" sz="15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pt-BR" sz="1500" dirty="0" smtClean="0">
                <a:solidFill>
                  <a:schemeClr val="tx1"/>
                </a:solidFill>
              </a:rPr>
              <a:t>Pelotas</a:t>
            </a:r>
            <a:r>
              <a:rPr lang="pt-BR" sz="1500" smtClean="0">
                <a:solidFill>
                  <a:schemeClr val="tx1"/>
                </a:solidFill>
              </a:rPr>
              <a:t>, 22 de </a:t>
            </a:r>
            <a:r>
              <a:rPr lang="pt-BR" sz="1500" dirty="0" smtClean="0">
                <a:solidFill>
                  <a:schemeClr val="tx1"/>
                </a:solidFill>
              </a:rPr>
              <a:t>junho de 2012</a:t>
            </a:r>
            <a:endParaRPr lang="pt-BR" sz="17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pt-BR" sz="1500" dirty="0" smtClean="0"/>
          </a:p>
        </p:txBody>
      </p:sp>
      <p:pic>
        <p:nvPicPr>
          <p:cNvPr id="10244" name="Imagem 4" descr="engenha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9737" y="435620"/>
            <a:ext cx="657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Imagem 5" descr="logotipoUCP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6429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39895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O tratamento de falhas pode ser feito basicamente de três formas: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Correção automática</a:t>
            </a:r>
          </a:p>
          <a:p>
            <a:r>
              <a:rPr lang="pt-BR" dirty="0" smtClean="0"/>
              <a:t>Lançamento de exceção</a:t>
            </a:r>
          </a:p>
          <a:p>
            <a:r>
              <a:rPr lang="pt-BR" dirty="0" smtClean="0"/>
              <a:t>Parada imediata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Tratamento de falhas em sistemas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Sistemas de Controle e Supervisão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7920880" cy="576064"/>
          </a:xfrm>
          <a:noFill/>
        </p:spPr>
        <p:txBody>
          <a:bodyPr>
            <a:noAutofit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>Um sistema clássico de controle consiste na realimentação de um processo, a fim de refiná-lo ou ajustá-lo.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56769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projeto de sistemas de controle exige estabilidade. Ou seja, mesmo diante de perturbações, o sistema deve ser capaz de retornar a uma condição de equilíbrio.</a:t>
            </a:r>
          </a:p>
          <a:p>
            <a:endParaRPr lang="pt-BR" dirty="0" smtClean="0"/>
          </a:p>
          <a:p>
            <a:r>
              <a:rPr lang="pt-BR" dirty="0" smtClean="0"/>
              <a:t>O sistema deve apresentar tempo de resposta aceitável, minimização de erros para que o processo possa ser otimizado.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Sistemas de Controle e Supervisão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 smtClean="0"/>
              <a:t>Controladores Lógico Programáveis (CLP)</a:t>
            </a:r>
          </a:p>
          <a:p>
            <a:pPr>
              <a:buNone/>
            </a:pPr>
            <a:r>
              <a:rPr lang="pt-BR" dirty="0" smtClean="0"/>
              <a:t>Um CLP é um equipamento capaz de executar funções como: lógica, sequenciamento, temporização, contagem e operações aritméticas, para, através de módulos de entrada e saída (digital e analógica), controlar diversos tipos de máquinas e processos. 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 err="1" smtClean="0"/>
              <a:t>CLPs</a:t>
            </a:r>
            <a:r>
              <a:rPr lang="pt-BR" dirty="0" smtClean="0"/>
              <a:t> são utilizados para a demonstração da atuação do GCAD.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Sistemas de Controle e Supervisão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 smtClean="0"/>
              <a:t>Sistemas de Supervisão e Controle (SSC)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Um SSC é um software destinado a obter dados de controladores, dentre outros dispositivos, e a atuar como Interface Humano-Computador (IHC) do processo, com base em procedimentos pré-estabelecidos.</a:t>
            </a:r>
          </a:p>
          <a:p>
            <a:pPr>
              <a:buNone/>
            </a:pPr>
            <a:endParaRPr lang="pt-BR" b="1" u="sng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Sistemas de Controle e Supervisão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 smtClean="0"/>
              <a:t>Sistemas de Supervisão e Controle (SSC)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Os </a:t>
            </a:r>
            <a:r>
              <a:rPr lang="pt-BR" dirty="0" err="1" smtClean="0"/>
              <a:t>SSCs</a:t>
            </a:r>
            <a:r>
              <a:rPr lang="pt-BR" dirty="0" smtClean="0"/>
              <a:t> têm como objetivo prover uma visão remota das células distribuídas, exibindo os dados dos processos e dispositivos, tais como sensores, medidores, atuadores, alarmes e equipamentos de segurança.  Além disso sinalizam os sistemas com anormalidade realizando análises remotas e exibindo gráficos de tendência.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Sistemas de Controle e Supervisão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 smtClean="0"/>
              <a:t>Sistemas de Supervisão e Controle (SSC)</a:t>
            </a:r>
          </a:p>
          <a:p>
            <a:pPr>
              <a:buNone/>
            </a:pPr>
            <a:r>
              <a:rPr lang="pt-BR" dirty="0" smtClean="0"/>
              <a:t> O GCAD propõe uma nova abordagem de SSC: os </a:t>
            </a:r>
            <a:r>
              <a:rPr lang="pt-BR" dirty="0" err="1" smtClean="0"/>
              <a:t>MGRs</a:t>
            </a:r>
            <a:r>
              <a:rPr lang="pt-BR" dirty="0" smtClean="0"/>
              <a:t>, que além de incorporarem funções de supervisão, visam a realizar de forma remota atividades de otimização, simulação, análises preventivas e corretivas. Adicionalmente, visa a fornecer aos especialistas do processo uma IHC para configurações e ajustes remotos das células gerenciadas.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Sistemas de Controle e Supervisão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Sistemas de Controle e Supervisão</a:t>
            </a:r>
            <a:br>
              <a:rPr lang="pt-BR" dirty="0" smtClean="0"/>
            </a:br>
            <a:r>
              <a:rPr lang="pt-BR" sz="3000" dirty="0" smtClean="0"/>
              <a:t>&gt;</a:t>
            </a:r>
            <a:r>
              <a:rPr lang="pt-BR" sz="3000" u="sng" dirty="0" smtClean="0">
                <a:effectLst/>
              </a:rPr>
              <a:t>Arquiteturas de Controle</a:t>
            </a:r>
            <a:endParaRPr lang="pt-BR" sz="300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323528" y="5373216"/>
            <a:ext cx="4040188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dirty="0" smtClean="0"/>
              <a:t>Arquitetura de Controle Centralizado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t-BR" dirty="0" smtClean="0"/>
              <a:t>Arquitetura de Controle Hierárquico</a:t>
            </a: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9431" y="2072481"/>
            <a:ext cx="3895725" cy="2686050"/>
          </a:xfrm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3287" y="1667669"/>
            <a:ext cx="39052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17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Sistemas de Controle e Supervisão</a:t>
            </a:r>
            <a:br>
              <a:rPr lang="pt-BR" dirty="0" smtClean="0"/>
            </a:br>
            <a:r>
              <a:rPr lang="pt-BR" sz="3000" dirty="0" smtClean="0"/>
              <a:t>&gt;</a:t>
            </a:r>
            <a:r>
              <a:rPr lang="pt-BR" sz="3000" u="sng" dirty="0" smtClean="0">
                <a:effectLst/>
              </a:rPr>
              <a:t>Arquiteturas de Controle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t-BR" dirty="0" smtClean="0"/>
              <a:t>Arquitetura de Controle </a:t>
            </a:r>
            <a:r>
              <a:rPr lang="pt-BR" dirty="0" err="1" smtClean="0"/>
              <a:t>Heterárquico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t-BR" dirty="0" smtClean="0"/>
              <a:t>Arquitetura de Controle Híbrido</a:t>
            </a:r>
            <a:endParaRPr lang="pt-B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756" y="2120106"/>
            <a:ext cx="4029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1801019"/>
            <a:ext cx="38195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18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Sistemas de Controle e Supervisão</a:t>
            </a:r>
            <a:br>
              <a:rPr lang="pt-BR" dirty="0" smtClean="0"/>
            </a:br>
            <a:r>
              <a:rPr lang="pt-BR" sz="3000" dirty="0" smtClean="0"/>
              <a:t>&gt;</a:t>
            </a:r>
            <a:r>
              <a:rPr lang="pt-BR" sz="3000" u="sng" dirty="0" smtClean="0">
                <a:effectLst/>
              </a:rPr>
              <a:t>Arquiteturas de Controle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67744" y="5085184"/>
            <a:ext cx="4040188" cy="7620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Arquitetura de controle e supervisão com </a:t>
            </a:r>
            <a:r>
              <a:rPr lang="pt-BR" dirty="0" err="1" smtClean="0"/>
              <a:t>Fieldbus</a:t>
            </a:r>
            <a:endParaRPr lang="pt-B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5911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19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Neste trabalho será apresentado os principais tópicos da fundamentação teórica presente no capítulo 2 da tese de mestrado intitulada </a:t>
            </a:r>
            <a:r>
              <a:rPr lang="pt-BR" b="1" dirty="0" smtClean="0"/>
              <a:t>GCAD-</a:t>
            </a:r>
            <a:r>
              <a:rPr lang="pt-BR" dirty="0" smtClean="0"/>
              <a:t> </a:t>
            </a:r>
            <a:r>
              <a:rPr lang="pt-BR" b="1" dirty="0" smtClean="0"/>
              <a:t>UM MODELO CONCEITUAL PARA GERENCIAMENTO E CONTROLE AUTÔNOMO E DISTRIBUÍDO PARA SISTEMAS INDUSTRIAIS AUTOMATIZADOS</a:t>
            </a:r>
            <a:r>
              <a:rPr lang="pt-BR" dirty="0" smtClean="0"/>
              <a:t> ,de Luciana de Almeida Pacheco.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u="sng" dirty="0" smtClean="0"/>
              <a:t>Controle de SIA Críticos</a:t>
            </a:r>
          </a:p>
          <a:p>
            <a:pPr>
              <a:buNone/>
            </a:pPr>
            <a:r>
              <a:rPr lang="pt-BR" dirty="0" smtClean="0"/>
              <a:t>   A disponibilidade de recursos computacionais e o aumento significativo do fluxo de informações levam a </a:t>
            </a:r>
            <a:r>
              <a:rPr lang="pt-BR" dirty="0" err="1" smtClean="0"/>
              <a:t>SIAs</a:t>
            </a:r>
            <a:r>
              <a:rPr lang="pt-BR" dirty="0" smtClean="0"/>
              <a:t> com especificações mais rigorosas e funcionalidades mais complexas.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O GCAD visa possibilitar aos </a:t>
            </a:r>
            <a:r>
              <a:rPr lang="pt-BR" dirty="0" err="1" smtClean="0"/>
              <a:t>SIAs</a:t>
            </a:r>
            <a:r>
              <a:rPr lang="pt-BR" dirty="0" smtClean="0"/>
              <a:t> críticos autonomia de decisão para as células distribuídas, confiabilidade e continuidade operacional.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Sistemas de Controle e Supervisão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20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 smtClean="0"/>
              <a:t>Controle Inteligente para a SIA e decisão distribuída</a:t>
            </a:r>
          </a:p>
          <a:p>
            <a:pPr>
              <a:buNone/>
            </a:pPr>
            <a:r>
              <a:rPr lang="pt-BR" dirty="0" smtClean="0"/>
              <a:t>  O GCAD propõe o controle local autônomo, com decisões distribuídas em tempo real para os sistemas inter-relacionados, de forma a minimizar o tempo de atuação em situações de falha e visando a restringir a ação manual</a:t>
            </a:r>
          </a:p>
          <a:p>
            <a:pPr>
              <a:buNone/>
            </a:pPr>
            <a:r>
              <a:rPr lang="pt-BR" dirty="0" smtClean="0"/>
              <a:t>  por operadores, para situações de fato necessária.</a:t>
            </a:r>
            <a:r>
              <a:rPr lang="pt-BR" b="1" u="sng" dirty="0" smtClean="0"/>
              <a:t> </a:t>
            </a:r>
            <a:endParaRPr lang="pt-BR" b="1" u="sng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Sistemas de Controle e Supervisão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21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/>
          <a:lstStyle/>
          <a:p>
            <a:r>
              <a:rPr lang="pt-BR" b="1" u="sng" dirty="0" smtClean="0"/>
              <a:t>Controle de Sistemas de Produção de Petróleo</a:t>
            </a:r>
          </a:p>
          <a:p>
            <a:r>
              <a:rPr lang="pt-BR" dirty="0" smtClean="0"/>
              <a:t>Características do sistema de produção de petróleo:</a:t>
            </a:r>
          </a:p>
          <a:p>
            <a:pPr>
              <a:buFontTx/>
              <a:buChar char="-"/>
            </a:pPr>
            <a:r>
              <a:rPr lang="pt-BR" dirty="0" smtClean="0"/>
              <a:t>Sistema crítico e não linear.</a:t>
            </a:r>
          </a:p>
          <a:p>
            <a:pPr>
              <a:buFontTx/>
              <a:buChar char="-"/>
            </a:pPr>
            <a:r>
              <a:rPr lang="pt-BR" dirty="0" smtClean="0"/>
              <a:t>Necessita de controle autônomo e automático.</a:t>
            </a:r>
          </a:p>
          <a:p>
            <a:pPr>
              <a:buFontTx/>
              <a:buChar char="-"/>
            </a:pPr>
            <a:r>
              <a:rPr lang="pt-BR" dirty="0" smtClean="0"/>
              <a:t>Grande número de equipamentos e componentes.</a:t>
            </a:r>
          </a:p>
          <a:p>
            <a:pPr>
              <a:buFontTx/>
              <a:buChar char="-"/>
            </a:pPr>
            <a:r>
              <a:rPr lang="pt-BR" dirty="0" smtClean="0"/>
              <a:t>Risco de acidentes ambientais.</a:t>
            </a:r>
          </a:p>
          <a:p>
            <a:pPr>
              <a:buFontTx/>
              <a:buChar char="-"/>
            </a:pPr>
            <a:r>
              <a:rPr lang="pt-BR" dirty="0" smtClean="0"/>
              <a:t>Supervisão e controle a longas distâncias.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Sistemas de Controle e Supervisão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22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Compreende paradigmas computacionais que procuram desenvolver sistemas que apresentam alguma forma de inteligência similar à exibida por determinados sistemas biológicos.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Inteligência Computacional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23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Inteligência Computacional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75656" y="5301208"/>
            <a:ext cx="7128792" cy="762000"/>
          </a:xfrm>
        </p:spPr>
        <p:txBody>
          <a:bodyPr>
            <a:normAutofit/>
          </a:bodyPr>
          <a:lstStyle/>
          <a:p>
            <a:r>
              <a:rPr lang="pt-BR" dirty="0" smtClean="0"/>
              <a:t>Visão sistêmica da definição de inteligência</a:t>
            </a:r>
            <a:endParaRPr lang="pt-B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2960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24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u="sng" dirty="0" smtClean="0"/>
              <a:t>Sistemas de Controle Inteligente e Autônomo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Operam sem intervenção externa.</a:t>
            </a:r>
          </a:p>
          <a:p>
            <a:pPr>
              <a:buFontTx/>
              <a:buChar char="-"/>
            </a:pPr>
            <a:r>
              <a:rPr lang="pt-BR" dirty="0" smtClean="0"/>
              <a:t>Controlador com mecanismo que coordena a comunicação, decisões e banco de dados.</a:t>
            </a:r>
          </a:p>
          <a:p>
            <a:pPr>
              <a:buFontTx/>
              <a:buChar char="-"/>
            </a:pPr>
            <a:r>
              <a:rPr lang="pt-BR" dirty="0" smtClean="0"/>
              <a:t>Função de aprendizado conforme o ambiente.</a:t>
            </a:r>
          </a:p>
          <a:p>
            <a:pPr>
              <a:buFontTx/>
              <a:buChar char="-"/>
            </a:pPr>
            <a:r>
              <a:rPr lang="pt-BR" dirty="0" smtClean="0"/>
              <a:t>Sistema de recuperação de erros.</a:t>
            </a:r>
          </a:p>
          <a:p>
            <a:pPr>
              <a:buFontTx/>
              <a:buChar char="-"/>
            </a:pPr>
            <a:r>
              <a:rPr lang="pt-BR" dirty="0" smtClean="0"/>
              <a:t>Mecanismos de Inteligência  Artificial (IA).</a:t>
            </a:r>
          </a:p>
          <a:p>
            <a:pPr>
              <a:buFontTx/>
              <a:buChar char="-"/>
            </a:pPr>
            <a:r>
              <a:rPr lang="pt-BR" dirty="0" smtClean="0"/>
              <a:t>Aplicado em sistemas que operam com incertezas, variações nos modelos de referência, diferentes critérios de desempenho e sujeitos a falhas de componentes.</a:t>
            </a:r>
          </a:p>
          <a:p>
            <a:pPr>
              <a:buNone/>
            </a:pPr>
            <a:endParaRPr lang="pt-BR" b="1" u="sng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Inteligência Computacional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25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 smtClean="0"/>
              <a:t>Sistemas Multiagente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Os agentes são objetos capazes de concluir uma dada tarefa de forma independente. Devem apresentar três importantes características:</a:t>
            </a:r>
          </a:p>
          <a:p>
            <a:pPr>
              <a:buNone/>
            </a:pPr>
            <a:r>
              <a:rPr lang="pt-BR" dirty="0" smtClean="0"/>
              <a:t>    - Autonomia.</a:t>
            </a:r>
          </a:p>
          <a:p>
            <a:pPr>
              <a:buNone/>
            </a:pPr>
            <a:r>
              <a:rPr lang="pt-BR" dirty="0" smtClean="0"/>
              <a:t>    - Adaptabilidade.</a:t>
            </a:r>
          </a:p>
          <a:p>
            <a:pPr>
              <a:buNone/>
            </a:pPr>
            <a:r>
              <a:rPr lang="pt-BR" dirty="0" smtClean="0"/>
              <a:t>    - Coordenação.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Inteligência Computacional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26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 smtClean="0"/>
              <a:t>Sistemas Multiagente</a:t>
            </a:r>
          </a:p>
          <a:p>
            <a:pPr>
              <a:buFontTx/>
              <a:buChar char="-"/>
            </a:pPr>
            <a:r>
              <a:rPr lang="pt-BR" dirty="0" smtClean="0"/>
              <a:t>Se baseia na incorporação de vários agentes para resolver um problema de complexa resolução por parte de um só.</a:t>
            </a:r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r>
              <a:rPr lang="pt-BR" b="1" dirty="0" smtClean="0"/>
              <a:t>Características:</a:t>
            </a:r>
          </a:p>
          <a:p>
            <a:pPr>
              <a:buFontTx/>
              <a:buChar char="-"/>
            </a:pPr>
            <a:r>
              <a:rPr lang="pt-BR" dirty="0" smtClean="0"/>
              <a:t>Complementaridade dos agentes.</a:t>
            </a:r>
          </a:p>
          <a:p>
            <a:pPr>
              <a:buFontTx/>
              <a:buChar char="-"/>
            </a:pPr>
            <a:r>
              <a:rPr lang="pt-BR" dirty="0" smtClean="0"/>
              <a:t>Informação distribuída.</a:t>
            </a:r>
          </a:p>
          <a:p>
            <a:pPr>
              <a:buFontTx/>
              <a:buChar char="-"/>
            </a:pPr>
            <a:r>
              <a:rPr lang="pt-BR" dirty="0" smtClean="0"/>
              <a:t>Sistema descentralizado de controle.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Inteligência Computacional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27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 smtClean="0"/>
              <a:t>Sistemas Multiagente</a:t>
            </a:r>
          </a:p>
          <a:p>
            <a:pPr>
              <a:buNone/>
            </a:pPr>
            <a:r>
              <a:rPr lang="pt-BR" dirty="0" smtClean="0"/>
              <a:t>  Vantagens:</a:t>
            </a:r>
          </a:p>
          <a:p>
            <a:pPr>
              <a:buNone/>
            </a:pPr>
            <a:r>
              <a:rPr lang="pt-BR" dirty="0" smtClean="0"/>
              <a:t>   - Rapidez de processamento.</a:t>
            </a:r>
          </a:p>
          <a:p>
            <a:pPr>
              <a:buNone/>
            </a:pPr>
            <a:r>
              <a:rPr lang="pt-BR" dirty="0" smtClean="0"/>
              <a:t>   - Menor demanda por largura de banda de comunicação.</a:t>
            </a:r>
          </a:p>
          <a:p>
            <a:pPr>
              <a:buNone/>
            </a:pPr>
            <a:r>
              <a:rPr lang="pt-BR" dirty="0" smtClean="0"/>
              <a:t>   - Confiabilidade ao sistema.</a:t>
            </a:r>
          </a:p>
          <a:p>
            <a:pPr>
              <a:buNone/>
            </a:pPr>
            <a:r>
              <a:rPr lang="pt-BR" dirty="0" smtClean="0"/>
              <a:t>   - Menor tempo de resposta para processamento locais.</a:t>
            </a:r>
          </a:p>
          <a:p>
            <a:pPr>
              <a:buNone/>
            </a:pPr>
            <a:r>
              <a:rPr lang="pt-BR" dirty="0" smtClean="0"/>
              <a:t>   - Utilização e compartilhamento de conhecimentos entre agentes.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Inteligência Computacional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28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u="sng" dirty="0" smtClean="0"/>
              <a:t>Teoria da Complexidade e os Sistemas Complexos Adaptativos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- Segundo a Teoria da Complexidade, os Sistemas Complexos Adaptativos possuem um tipo de dinamismo que os torna capazes de responder ativamente ao que ocorre ao seu redor e possuem a capacidade de auto-organização. Consideram a dinâmica do sistema como um todo e não da simples soma das ações isoladas das partes.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Inteligência Computacional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29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</a:t>
            </a:r>
            <a:r>
              <a:rPr lang="pt-BR" b="1" dirty="0" smtClean="0"/>
              <a:t>Sistemas Industriais Automatizados (SIA) </a:t>
            </a:r>
            <a:r>
              <a:rPr lang="pt-BR" dirty="0" smtClean="0"/>
              <a:t>são sistemas capazes de prover um mais alto desempenho operacional aliado à otimização de processos industriais.</a:t>
            </a:r>
          </a:p>
          <a:p>
            <a:endParaRPr lang="pt-BR" dirty="0" smtClean="0"/>
          </a:p>
          <a:p>
            <a:r>
              <a:rPr lang="pt-BR" dirty="0" smtClean="0"/>
              <a:t>Um </a:t>
            </a:r>
            <a:r>
              <a:rPr lang="pt-BR" b="1" dirty="0" smtClean="0"/>
              <a:t>SIA </a:t>
            </a:r>
            <a:r>
              <a:rPr lang="pt-BR" dirty="0" smtClean="0"/>
              <a:t>é composto por uma ou mais células, com seus respectivos dispositivos de chão de fábrica, e por uma camada de controle.</a:t>
            </a:r>
            <a:endParaRPr lang="pt-BR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Sistemas Industriais Automatizados</a:t>
            </a:r>
            <a:endParaRPr lang="pt-BR" sz="36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Neste trabalho foi apresentado a fundamentação teórica para introdução de um novo sistema de controle para </a:t>
            </a:r>
            <a:r>
              <a:rPr lang="pt-BR" dirty="0" err="1" smtClean="0"/>
              <a:t>SIAs</a:t>
            </a:r>
            <a:r>
              <a:rPr lang="pt-BR" smtClean="0"/>
              <a:t>, </a:t>
            </a:r>
            <a:r>
              <a:rPr lang="pt-BR" dirty="0" smtClean="0"/>
              <a:t>denominado GCAD (Gerenciamento e Controle Autônomo e Distribuído para Sistemas </a:t>
            </a:r>
            <a:r>
              <a:rPr lang="pt-BR" smtClean="0"/>
              <a:t>Industriais Automatizados).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30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Sistemas Industriais Automatizados</a:t>
            </a:r>
            <a:endParaRPr lang="pt-BR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84784"/>
            <a:ext cx="3737610" cy="381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Características esperadas de um </a:t>
            </a:r>
            <a:r>
              <a:rPr lang="pt-BR" b="1" dirty="0" smtClean="0"/>
              <a:t>SIA:</a:t>
            </a:r>
          </a:p>
          <a:p>
            <a:endParaRPr lang="pt-BR" dirty="0" smtClean="0"/>
          </a:p>
          <a:p>
            <a:r>
              <a:rPr lang="pt-BR" dirty="0" smtClean="0"/>
              <a:t>Confiabilidade</a:t>
            </a:r>
          </a:p>
          <a:p>
            <a:r>
              <a:rPr lang="pt-BR" dirty="0" smtClean="0"/>
              <a:t>Continuidade de operação</a:t>
            </a:r>
            <a:endParaRPr lang="pt-BR" b="1" dirty="0" smtClean="0"/>
          </a:p>
          <a:p>
            <a:r>
              <a:rPr lang="pt-BR" dirty="0" smtClean="0"/>
              <a:t>Disponibilidade</a:t>
            </a:r>
          </a:p>
          <a:p>
            <a:r>
              <a:rPr lang="pt-BR" dirty="0" smtClean="0"/>
              <a:t>Tolerância a falhas</a:t>
            </a:r>
          </a:p>
          <a:p>
            <a:r>
              <a:rPr lang="pt-BR" dirty="0" smtClean="0"/>
              <a:t>Tempo de resposta aceitável</a:t>
            </a:r>
          </a:p>
          <a:p>
            <a:r>
              <a:rPr lang="pt-BR" dirty="0" smtClean="0"/>
              <a:t>Manutenção da integridade</a:t>
            </a:r>
          </a:p>
          <a:p>
            <a:pPr>
              <a:buNone/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Sistemas Industriais Automatizados</a:t>
            </a:r>
            <a:endParaRPr lang="pt-BR" sz="36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comportamento de um sistema é função de seu estado interno e das entradas que recebe.</a:t>
            </a:r>
          </a:p>
          <a:p>
            <a:endParaRPr lang="pt-BR" dirty="0" smtClean="0"/>
          </a:p>
          <a:p>
            <a:r>
              <a:rPr lang="pt-BR" dirty="0" smtClean="0"/>
              <a:t>Defeito é um desvio entre o comportamento esperado de um sistema e o seu comportamento real (Guerra 2004).</a:t>
            </a:r>
          </a:p>
          <a:p>
            <a:endParaRPr lang="pt-BR" dirty="0" smtClean="0"/>
          </a:p>
          <a:p>
            <a:r>
              <a:rPr lang="pt-BR" dirty="0" smtClean="0"/>
              <a:t>O defeito pode resultar no comportamento desordenado do sistema ou ainda ser parcial, mantendo intacta parte da funcionalidade do sistema.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Tratamento de falhas em sistemas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Tratamento de falhas em sistemas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8280920" cy="216024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A ocorrência de um defeito pode ser associada a um determinado estado interno do sistema, denominado </a:t>
            </a:r>
            <a:r>
              <a:rPr lang="pt-BR" b="1" dirty="0" smtClean="0">
                <a:solidFill>
                  <a:schemeClr val="tx1"/>
                </a:solidFill>
              </a:rPr>
              <a:t>Erro </a:t>
            </a:r>
            <a:r>
              <a:rPr lang="pt-BR" dirty="0" smtClean="0">
                <a:solidFill>
                  <a:schemeClr val="tx1"/>
                </a:solidFill>
              </a:rPr>
              <a:t>e o agente causador deste erro é chamado de </a:t>
            </a:r>
            <a:r>
              <a:rPr lang="pt-BR" b="1" dirty="0" smtClean="0">
                <a:solidFill>
                  <a:schemeClr val="tx1"/>
                </a:solidFill>
              </a:rPr>
              <a:t>Falha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293096"/>
            <a:ext cx="6670834" cy="123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Tipos de falhas:</a:t>
            </a:r>
          </a:p>
          <a:p>
            <a:r>
              <a:rPr lang="pt-BR" dirty="0" smtClean="0"/>
              <a:t>Falhas humanas</a:t>
            </a:r>
          </a:p>
          <a:p>
            <a:r>
              <a:rPr lang="pt-BR" dirty="0" smtClean="0"/>
              <a:t>Falhas ambientais</a:t>
            </a:r>
          </a:p>
          <a:p>
            <a:r>
              <a:rPr lang="pt-BR" dirty="0" smtClean="0"/>
              <a:t>Falhas de projetos</a:t>
            </a:r>
          </a:p>
          <a:p>
            <a:r>
              <a:rPr lang="pt-BR" dirty="0" smtClean="0"/>
              <a:t>Falhas de hardware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Duração das falhas:</a:t>
            </a:r>
          </a:p>
          <a:p>
            <a:r>
              <a:rPr lang="pt-BR" dirty="0" smtClean="0"/>
              <a:t>Permanente</a:t>
            </a:r>
          </a:p>
          <a:p>
            <a:r>
              <a:rPr lang="pt-BR" dirty="0" smtClean="0"/>
              <a:t>Intermitente</a:t>
            </a:r>
          </a:p>
          <a:p>
            <a:r>
              <a:rPr lang="pt-BR" dirty="0" smtClean="0"/>
              <a:t>Transiente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Tratamento de falhas em sistemas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O principal obstáculo à tolerância a falhas é a imprevisibilidade de ocorrência de uma falha e dos seu efeitos sobre o sistema.</a:t>
            </a:r>
          </a:p>
          <a:p>
            <a:endParaRPr lang="pt-BR" dirty="0" smtClean="0"/>
          </a:p>
          <a:p>
            <a:r>
              <a:rPr lang="pt-BR" dirty="0" smtClean="0"/>
              <a:t>Ação dos mecanismos de tolerância a falhas em geral é iniciada com a detecção de erros já presentes no sistema.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Tratamento de falhas em sistemas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3156</TotalTime>
  <Words>1245</Words>
  <Application>Microsoft Office PowerPoint</Application>
  <PresentationFormat>Apresentação na tela (4:3)</PresentationFormat>
  <Paragraphs>180</Paragraphs>
  <Slides>30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Concurso</vt:lpstr>
      <vt:lpstr>Universidade Católica de Pelotas  Engenharia Elétrica/Eletrônica Sistemas Autônomos e Ubíquos  GCAD-UM MODELO CONCEITUAL PARA GERENCIAMENTO E CONTROLE AUTÔNOMO E DISTRIBUÍDO PARA SISTEMAS INDUSTRIAIS AUTOMATIZADOS</vt:lpstr>
      <vt:lpstr>Introdução</vt:lpstr>
      <vt:lpstr>Sistemas Industriais Automatizados</vt:lpstr>
      <vt:lpstr>Sistemas Industriais Automatizados</vt:lpstr>
      <vt:lpstr>Sistemas Industriais Automatizados</vt:lpstr>
      <vt:lpstr>Tratamento de falhas em sistemas</vt:lpstr>
      <vt:lpstr>Tratamento de falhas em sistemas</vt:lpstr>
      <vt:lpstr>Tratamento de falhas em sistemas</vt:lpstr>
      <vt:lpstr>Tratamento de falhas em sistemas</vt:lpstr>
      <vt:lpstr>Tratamento de falhas em sistemas</vt:lpstr>
      <vt:lpstr>Sistemas de Controle e Supervisão</vt:lpstr>
      <vt:lpstr>Sistemas de Controle e Supervisão</vt:lpstr>
      <vt:lpstr>Sistemas de Controle e Supervisão</vt:lpstr>
      <vt:lpstr>Sistemas de Controle e Supervisão</vt:lpstr>
      <vt:lpstr>Sistemas de Controle e Supervisão</vt:lpstr>
      <vt:lpstr>Sistemas de Controle e Supervisão</vt:lpstr>
      <vt:lpstr>Sistemas de Controle e Supervisão &gt;Arquiteturas de Controle</vt:lpstr>
      <vt:lpstr>Sistemas de Controle e Supervisão &gt;Arquiteturas de Controle</vt:lpstr>
      <vt:lpstr>Sistemas de Controle e Supervisão &gt;Arquiteturas de Controle</vt:lpstr>
      <vt:lpstr>Sistemas de Controle e Supervisão</vt:lpstr>
      <vt:lpstr>Sistemas de Controle e Supervisão</vt:lpstr>
      <vt:lpstr>Sistemas de Controle e Supervisão</vt:lpstr>
      <vt:lpstr>Inteligência Computacional</vt:lpstr>
      <vt:lpstr>Inteligência Computacional</vt:lpstr>
      <vt:lpstr>Inteligência Computacional</vt:lpstr>
      <vt:lpstr>Inteligência Computacional</vt:lpstr>
      <vt:lpstr>Inteligência Computacional</vt:lpstr>
      <vt:lpstr>Inteligência Computacional</vt:lpstr>
      <vt:lpstr>Inteligência Computacional</vt:lpstr>
      <vt:lpstr>Considerações Finais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Católica de Pelotas  Engenharia Elétrica/Eletrônica   Implementação de Operadores Lógicos Aritméticos em Ponto Flutuante para Protoripação em Estruturas de Filtragem Adaptativa</dc:title>
  <dc:creator>Maique</dc:creator>
  <cp:lastModifiedBy>Patrícia</cp:lastModifiedBy>
  <cp:revision>252</cp:revision>
  <dcterms:created xsi:type="dcterms:W3CDTF">2011-10-19T15:43:41Z</dcterms:created>
  <dcterms:modified xsi:type="dcterms:W3CDTF">2012-06-23T02:44:12Z</dcterms:modified>
</cp:coreProperties>
</file>