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9"/>
  </p:notesMasterIdLst>
  <p:sldIdLst>
    <p:sldId id="273" r:id="rId2"/>
    <p:sldId id="257" r:id="rId3"/>
    <p:sldId id="258" r:id="rId4"/>
    <p:sldId id="270" r:id="rId5"/>
    <p:sldId id="280" r:id="rId6"/>
    <p:sldId id="264" r:id="rId7"/>
    <p:sldId id="284" r:id="rId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1386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B24A127-52A3-4BA9-B88B-87E5A7B3BE25}" type="datetimeFigureOut">
              <a:rPr lang="pt-BR"/>
              <a:pPr>
                <a:defRPr/>
              </a:pPr>
              <a:t>19/04/2013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pt-B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830E272-A16A-4F08-BE00-8AA30EFE682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59217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D7D44D0-2B02-4DC1-80CB-EE9E09E11DBD}" type="datetime1">
              <a:rPr lang="pt-BR"/>
              <a:pPr>
                <a:defRPr/>
              </a:pPr>
              <a:t>19/04/2013</a:t>
            </a:fld>
            <a:endParaRPr lang="pt-BR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52916F0-492F-48A6-889C-0A750D6897A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1236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4A931-A5C2-457E-8397-67B2FAD63DAA}" type="datetime1">
              <a:rPr lang="pt-BR"/>
              <a:pPr>
                <a:defRPr/>
              </a:pPr>
              <a:t>19/04/2013</a:t>
            </a:fld>
            <a:endParaRPr lang="pt-B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CB349-ADF6-4F9F-B0C2-47267722D40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4968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AFB3E-3455-4807-AD39-C268DEF4692C}" type="datetime1">
              <a:rPr lang="pt-BR"/>
              <a:pPr>
                <a:defRPr/>
              </a:pPr>
              <a:t>19/04/2013</a:t>
            </a:fld>
            <a:endParaRPr lang="pt-B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DA659-72F7-4B55-972B-B87995BD826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0927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A6407-19F1-40E7-9FCD-6AD73A3BFE7A}" type="datetime1">
              <a:rPr lang="pt-BR"/>
              <a:pPr>
                <a:defRPr/>
              </a:pPr>
              <a:t>19/04/2013</a:t>
            </a:fld>
            <a:endParaRPr lang="pt-B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44DAE-12A5-4CB4-9194-A3470327697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194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BA923B-1B19-4F03-B286-0558E9DDF3C7}" type="datetime1">
              <a:rPr lang="pt-BR"/>
              <a:pPr>
                <a:defRPr/>
              </a:pPr>
              <a:t>19/04/2013</a:t>
            </a:fld>
            <a:endParaRPr lang="pt-B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5ADD97-2128-4378-9F24-7A72335D07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4379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1BFA6-4B4A-4B3F-9147-5D3C49F757FB}" type="datetime1">
              <a:rPr lang="pt-BR"/>
              <a:pPr>
                <a:defRPr/>
              </a:pPr>
              <a:t>19/04/2013</a:t>
            </a:fld>
            <a:endParaRPr lang="pt-B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9AF4A-24CA-4A09-88D8-159331F943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5547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522B63-1670-4C1A-BAA6-47312BFF92ED}" type="datetime1">
              <a:rPr lang="pt-BR"/>
              <a:pPr>
                <a:defRPr/>
              </a:pPr>
              <a:t>19/04/2013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4A09FD-8CE7-4087-883C-1079DFA129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744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44CA0-29E6-424B-9759-91E4C1773F4D}" type="datetime1">
              <a:rPr lang="pt-BR"/>
              <a:pPr>
                <a:defRPr/>
              </a:pPr>
              <a:t>19/04/2013</a:t>
            </a:fld>
            <a:endParaRPr lang="pt-BR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3D199-80E4-457D-B947-F01947C89E4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0244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9AB73-64DE-4EBE-ABAB-729683623309}" type="datetime1">
              <a:rPr lang="pt-BR"/>
              <a:pPr>
                <a:defRPr/>
              </a:pPr>
              <a:t>19/04/2013</a:t>
            </a:fld>
            <a:endParaRPr lang="pt-BR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BCFD6-0EB1-4FB9-BF87-B6E8BB76094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9785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F7595D-A426-4EC4-BFC8-8CF4B802F9E8}" type="datetime1">
              <a:rPr lang="pt-BR"/>
              <a:pPr>
                <a:defRPr/>
              </a:pPr>
              <a:t>19/04/2013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CA53821-805A-477D-85A9-F20AB4F56C1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0385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B33E418-2BF5-49C5-A981-42BAAA549772}" type="datetime1">
              <a:rPr lang="pt-BR"/>
              <a:pPr>
                <a:defRPr/>
              </a:pPr>
              <a:t>19/04/2013</a:t>
            </a:fld>
            <a:endParaRPr lang="pt-BR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DE495DF-9048-4E91-A467-D1086539F72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3236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6B01F17-5FDB-4D3A-BC82-D00E07981E64}" type="datetime1">
              <a:rPr lang="pt-BR"/>
              <a:pPr>
                <a:defRPr/>
              </a:pPr>
              <a:t>19/04/2013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096F66A-28A3-43E2-AE9A-276F7AD2D03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1" r:id="rId2"/>
    <p:sldLayoutId id="2147483708" r:id="rId3"/>
    <p:sldLayoutId id="2147483702" r:id="rId4"/>
    <p:sldLayoutId id="2147483709" r:id="rId5"/>
    <p:sldLayoutId id="2147483703" r:id="rId6"/>
    <p:sldLayoutId id="2147483704" r:id="rId7"/>
    <p:sldLayoutId id="2147483710" r:id="rId8"/>
    <p:sldLayoutId id="2147483711" r:id="rId9"/>
    <p:sldLayoutId id="2147483705" r:id="rId10"/>
    <p:sldLayoutId id="2147483706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234" y="548680"/>
            <a:ext cx="7772400" cy="1000418"/>
          </a:xfrm>
        </p:spPr>
        <p:txBody>
          <a:bodyPr anchor="ctr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400" b="0" dirty="0" smtClean="0">
                <a:effectLst/>
              </a:rPr>
              <a:t>Transdutores na Instrumentação Eletrônica</a:t>
            </a:r>
            <a:br>
              <a:rPr lang="pt-BR" sz="2400" b="0" dirty="0" smtClean="0">
                <a:effectLst/>
              </a:rPr>
            </a:br>
            <a:r>
              <a:rPr lang="pt-BR" sz="2400" b="0" dirty="0" smtClean="0">
                <a:effectLst/>
              </a:rPr>
              <a:t>Transdutor </a:t>
            </a:r>
            <a:r>
              <a:rPr lang="pt-BR" sz="2400" b="0" dirty="0" err="1" smtClean="0">
                <a:effectLst/>
              </a:rPr>
              <a:t>Piezoelétrico</a:t>
            </a:r>
            <a:endParaRPr lang="pt-BR" sz="2400" dirty="0"/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786642" y="4027258"/>
            <a:ext cx="7772400" cy="504825"/>
          </a:xfrm>
        </p:spPr>
        <p:txBody>
          <a:bodyPr/>
          <a:lstStyle/>
          <a:p>
            <a:pPr marR="0" algn="ctr">
              <a:spcBef>
                <a:spcPts val="0"/>
              </a:spcBef>
            </a:pPr>
            <a:r>
              <a:rPr lang="pt-BR" sz="1100" dirty="0" smtClean="0"/>
              <a:t>Universidade Católica de Pelotas</a:t>
            </a:r>
          </a:p>
          <a:p>
            <a:pPr marR="0" algn="ctr">
              <a:spcBef>
                <a:spcPts val="0"/>
              </a:spcBef>
            </a:pPr>
            <a:r>
              <a:rPr lang="pt-BR" sz="1100" dirty="0" smtClean="0"/>
              <a:t>Curso de Engenharia Eletrônica</a:t>
            </a:r>
          </a:p>
        </p:txBody>
      </p:sp>
      <p:pic>
        <p:nvPicPr>
          <p:cNvPr id="7172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5495925"/>
            <a:ext cx="103822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Box 6"/>
          <p:cNvSpPr txBox="1">
            <a:spLocks noChangeArrowheads="1"/>
          </p:cNvSpPr>
          <p:nvPr/>
        </p:nvSpPr>
        <p:spPr bwMode="auto">
          <a:xfrm>
            <a:off x="3271657" y="2011363"/>
            <a:ext cx="28023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r>
              <a:rPr lang="pt-BR" dirty="0">
                <a:solidFill>
                  <a:prstClr val="black"/>
                </a:solidFill>
              </a:rPr>
              <a:t>Thiago Ferreira </a:t>
            </a:r>
            <a:r>
              <a:rPr lang="pt-BR" dirty="0" smtClean="0">
                <a:solidFill>
                  <a:prstClr val="black"/>
                </a:solidFill>
              </a:rPr>
              <a:t>Pontes</a:t>
            </a:r>
            <a:endParaRPr lang="pt-BR" dirty="0">
              <a:solidFill>
                <a:prstClr val="black"/>
              </a:solidFill>
            </a:endParaRPr>
          </a:p>
        </p:txBody>
      </p:sp>
      <p:sp>
        <p:nvSpPr>
          <p:cNvPr id="7176" name="TextBox 8"/>
          <p:cNvSpPr txBox="1">
            <a:spLocks noChangeArrowheads="1"/>
          </p:cNvSpPr>
          <p:nvPr/>
        </p:nvSpPr>
        <p:spPr bwMode="auto">
          <a:xfrm>
            <a:off x="3766983" y="4532083"/>
            <a:ext cx="181171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/>
            <a:r>
              <a:rPr lang="pt-BR" sz="1100" dirty="0" smtClean="0">
                <a:solidFill>
                  <a:prstClr val="black"/>
                </a:solidFill>
              </a:rPr>
              <a:t>thiago0b12@gmail.com</a:t>
            </a:r>
            <a:endParaRPr lang="pt-BR" sz="1100" dirty="0">
              <a:solidFill>
                <a:prstClr val="black"/>
              </a:solidFill>
            </a:endParaRPr>
          </a:p>
        </p:txBody>
      </p:sp>
      <p:pic>
        <p:nvPicPr>
          <p:cNvPr id="7178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475288"/>
            <a:ext cx="792163" cy="104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609089" y="3089670"/>
            <a:ext cx="2127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dirty="0" smtClean="0">
                <a:solidFill>
                  <a:prstClr val="black"/>
                </a:solidFill>
              </a:rPr>
              <a:t>Instrumentação Eletrônica</a:t>
            </a:r>
            <a:endParaRPr lang="pt-BR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7901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lnSpc>
                <a:spcPct val="150000"/>
              </a:lnSpc>
              <a:buFont typeface="Lucida Sans Unicode" pitchFamily="34" charset="0"/>
              <a:buAutoNum type="arabicPeriod"/>
            </a:pPr>
            <a:r>
              <a:rPr lang="pt-BR" sz="2000" dirty="0" smtClean="0"/>
              <a:t>Introdução</a:t>
            </a:r>
          </a:p>
          <a:p>
            <a:pPr marL="623888" indent="-514350">
              <a:lnSpc>
                <a:spcPct val="150000"/>
              </a:lnSpc>
              <a:buFont typeface="Lucida Sans Unicode" pitchFamily="34" charset="0"/>
              <a:buAutoNum type="arabicPeriod"/>
            </a:pPr>
            <a:r>
              <a:rPr lang="pt-BR" sz="2000" dirty="0" err="1" smtClean="0"/>
              <a:t>Piezoeletricidade</a:t>
            </a:r>
            <a:endParaRPr lang="pt-BR" sz="2000" dirty="0" smtClean="0"/>
          </a:p>
          <a:p>
            <a:pPr marL="623888" indent="-514350">
              <a:lnSpc>
                <a:spcPct val="150000"/>
              </a:lnSpc>
              <a:buFont typeface="Lucida Sans Unicode" pitchFamily="34" charset="0"/>
              <a:buAutoNum type="arabicPeriod"/>
            </a:pPr>
            <a:r>
              <a:rPr lang="pt-BR" sz="2000" dirty="0" smtClean="0"/>
              <a:t>Transdutores </a:t>
            </a:r>
            <a:r>
              <a:rPr lang="pt-BR" sz="2000" dirty="0" err="1" smtClean="0"/>
              <a:t>Piezoelétricos</a:t>
            </a:r>
            <a:endParaRPr lang="pt-BR" sz="2000" dirty="0" smtClean="0"/>
          </a:p>
          <a:p>
            <a:pPr marL="623888" indent="-514350">
              <a:lnSpc>
                <a:spcPct val="150000"/>
              </a:lnSpc>
              <a:buFont typeface="Lucida Sans Unicode" pitchFamily="34" charset="0"/>
              <a:buAutoNum type="arabicPeriod"/>
            </a:pPr>
            <a:r>
              <a:rPr lang="pt-BR" sz="2000" dirty="0" smtClean="0"/>
              <a:t>Sensores </a:t>
            </a:r>
            <a:r>
              <a:rPr lang="pt-BR" sz="2000" dirty="0" err="1" smtClean="0"/>
              <a:t>Piezoelétricos</a:t>
            </a:r>
            <a:endParaRPr lang="pt-BR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400" dirty="0" err="1" smtClean="0"/>
              <a:t>Sumário</a:t>
            </a:r>
            <a:endParaRPr lang="en-US" sz="2400" dirty="0"/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BDD8A1C-1527-48AE-8F5C-3A43F712D1DD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pt-BR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93975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pt-BR" sz="2000" dirty="0" smtClean="0">
                <a:solidFill>
                  <a:srgbClr val="002060"/>
                </a:solidFill>
              </a:rPr>
              <a:t>"Piezo</a:t>
            </a:r>
            <a:r>
              <a:rPr lang="en-US" sz="2000" dirty="0" smtClean="0">
                <a:solidFill>
                  <a:srgbClr val="002060"/>
                </a:solidFill>
              </a:rPr>
              <a:t>", </a:t>
            </a:r>
            <a:r>
              <a:rPr lang="pt-BR" sz="2000" dirty="0" smtClean="0">
                <a:solidFill>
                  <a:srgbClr val="002060"/>
                </a:solidFill>
              </a:rPr>
              <a:t>palavra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pt-BR" sz="2000" dirty="0" smtClean="0">
                <a:solidFill>
                  <a:srgbClr val="002060"/>
                </a:solidFill>
              </a:rPr>
              <a:t>derivada do Grego </a:t>
            </a:r>
            <a:r>
              <a:rPr lang="en-US" sz="2000" dirty="0" smtClean="0">
                <a:solidFill>
                  <a:srgbClr val="002060"/>
                </a:solidFill>
              </a:rPr>
              <a:t>“</a:t>
            </a:r>
            <a:r>
              <a:rPr lang="pt-BR" sz="2000" dirty="0" err="1" smtClean="0">
                <a:solidFill>
                  <a:srgbClr val="002060"/>
                </a:solidFill>
              </a:rPr>
              <a:t>piezein</a:t>
            </a:r>
            <a:r>
              <a:rPr lang="pt-BR" sz="2000" dirty="0" smtClean="0">
                <a:solidFill>
                  <a:srgbClr val="002060"/>
                </a:solidFill>
              </a:rPr>
              <a:t>” que significa espremer ou apertar</a:t>
            </a:r>
            <a:r>
              <a:rPr lang="en-US" sz="2000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buFont typeface="Wingdings" pitchFamily="2" charset="2"/>
              <a:buChar char="q"/>
            </a:pPr>
            <a:endParaRPr lang="pt-BR" sz="2000" dirty="0" smtClean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q"/>
            </a:pPr>
            <a:endParaRPr lang="pt-BR" sz="2000" dirty="0">
              <a:solidFill>
                <a:srgbClr val="002060"/>
              </a:solidFill>
            </a:endParaRPr>
          </a:p>
          <a:p>
            <a:pPr marL="109537" indent="0" algn="just">
              <a:buNone/>
            </a:pPr>
            <a:endParaRPr lang="pt-BR" sz="2000" dirty="0" smtClean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q"/>
            </a:pPr>
            <a:endParaRPr lang="pt-BR" sz="2000" dirty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q"/>
            </a:pPr>
            <a:endParaRPr lang="pt-BR" sz="2000" dirty="0" smtClean="0">
              <a:solidFill>
                <a:srgbClr val="002060"/>
              </a:solidFill>
            </a:endParaRPr>
          </a:p>
          <a:p>
            <a:pPr marL="109537" indent="0" algn="just">
              <a:buNone/>
            </a:pPr>
            <a:endParaRPr lang="en-US" sz="2000" dirty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q"/>
            </a:pPr>
            <a:endParaRPr lang="pt-BR" sz="2000" dirty="0" smtClean="0"/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2994203-A080-4402-9B5A-E94C2C99DC9C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pt-B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400" dirty="0" smtClean="0"/>
              <a:t>Introdução</a:t>
            </a:r>
            <a:endParaRPr lang="pt-BR" sz="2400" dirty="0"/>
          </a:p>
        </p:txBody>
      </p:sp>
      <p:pic>
        <p:nvPicPr>
          <p:cNvPr id="3076" name="Picture 4" descr="https://encrypted-tbn0.gstatic.com/images?q=tbn:ANd9GcQLz7OSJXAcVaEoEO_XTJuzHDm4bO0Tg_UhZ59YBIXH_K6oFsh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930" y="2090135"/>
            <a:ext cx="1505889" cy="1243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encrypted-tbn3.gstatic.com/images?q=tbn:ANd9GcQH0WLIUsS3CF-UWmOKdrfHLCRT704zmVg3aouq6dafjh8WtUp-6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883" y="3440414"/>
            <a:ext cx="2581275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s://encrypted-tbn2.gstatic.com/images?q=tbn:ANd9GcTdDQKlkLT_2-A0PY85l7Yfdj1g4fvWA4P-t-uzNhUoz3--jhK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8347" y="3397366"/>
            <a:ext cx="1626841" cy="1181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eta para a direita 11"/>
          <p:cNvSpPr/>
          <p:nvPr/>
        </p:nvSpPr>
        <p:spPr>
          <a:xfrm>
            <a:off x="4696147" y="3906287"/>
            <a:ext cx="1080120" cy="8399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084" name="Picture 12" descr="http://www.motioncontroltips.com/wp-content/uploads/2010/02/N-216-LinearMotor_PiezoWalk_Principle_150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8347" y="4649668"/>
            <a:ext cx="1632483" cy="1932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0B6F58-2A7E-464D-BC73-693F23E9E219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pt-B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400" dirty="0" err="1"/>
              <a:t>Piezoeletricidade</a:t>
            </a:r>
            <a:endParaRPr lang="pt-BR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1137"/>
            <a:ext cx="8229600" cy="4612159"/>
          </a:xfrm>
        </p:spPr>
        <p:txBody>
          <a:bodyPr>
            <a:normAutofit/>
          </a:bodyPr>
          <a:lstStyle/>
          <a:p>
            <a:pPr lvl="1" algn="just">
              <a:buSzPct val="100000"/>
              <a:buFont typeface="Wingdings" pitchFamily="2" charset="2"/>
              <a:buChar char="q"/>
            </a:pPr>
            <a:r>
              <a:rPr lang="en-US" sz="1600" dirty="0" smtClean="0"/>
              <a:t> </a:t>
            </a:r>
            <a:r>
              <a:rPr lang="pt-BR" sz="1600" dirty="0" smtClean="0"/>
              <a:t>É a propriedade que alguns sólidos têm de gerar uma força eletromotriz em resposta a uma força mecânica aplicada em sua superfície</a:t>
            </a:r>
            <a:r>
              <a:rPr lang="en-US" sz="1600" dirty="0" smtClean="0"/>
              <a:t>.</a:t>
            </a:r>
            <a:endParaRPr lang="pt-BR" sz="1600" dirty="0" smtClean="0"/>
          </a:p>
          <a:p>
            <a:pPr lvl="1" algn="just">
              <a:buSzPct val="100000"/>
              <a:buFont typeface="Wingdings" pitchFamily="2" charset="2"/>
              <a:buChar char="q"/>
            </a:pPr>
            <a:r>
              <a:rPr lang="pt-BR" sz="1600" dirty="0" smtClean="0"/>
              <a:t> A </a:t>
            </a:r>
            <a:r>
              <a:rPr lang="pt-BR" sz="1600" dirty="0" err="1" smtClean="0"/>
              <a:t>piezoeletricidade</a:t>
            </a:r>
            <a:r>
              <a:rPr lang="pt-BR" sz="1600" dirty="0" smtClean="0"/>
              <a:t> foi descoberta em 1880 pelos físicos franceses Jacques e Pierre Curie.</a:t>
            </a:r>
          </a:p>
          <a:p>
            <a:pPr lvl="1" algn="just">
              <a:buSzPct val="100000"/>
              <a:buFont typeface="Wingdings" pitchFamily="2" charset="2"/>
              <a:buChar char="q"/>
            </a:pPr>
            <a:r>
              <a:rPr lang="pt-BR" sz="1600" dirty="0" smtClean="0"/>
              <a:t> Esta propriedade é exibida por vários cristais, entre eles:</a:t>
            </a:r>
          </a:p>
          <a:p>
            <a:pPr lvl="2" algn="just">
              <a:buFont typeface="Wingdings" pitchFamily="2" charset="2"/>
              <a:buChar char="q"/>
            </a:pPr>
            <a:r>
              <a:rPr lang="pt-BR" sz="1400" dirty="0" smtClean="0"/>
              <a:t>Sacarose;</a:t>
            </a:r>
          </a:p>
          <a:p>
            <a:pPr lvl="2" algn="just">
              <a:buFont typeface="Wingdings" pitchFamily="2" charset="2"/>
              <a:buChar char="q"/>
            </a:pPr>
            <a:r>
              <a:rPr lang="pt-BR" sz="1400" dirty="0" smtClean="0"/>
              <a:t>Quartzo;</a:t>
            </a:r>
          </a:p>
          <a:p>
            <a:pPr lvl="2" algn="just">
              <a:buFont typeface="Wingdings" pitchFamily="2" charset="2"/>
              <a:buChar char="q"/>
            </a:pPr>
            <a:r>
              <a:rPr lang="pt-BR" sz="1400" dirty="0" smtClean="0"/>
              <a:t>Sal de </a:t>
            </a:r>
            <a:r>
              <a:rPr lang="pt-BR" sz="1400" dirty="0" err="1" smtClean="0"/>
              <a:t>Rochelle</a:t>
            </a:r>
            <a:r>
              <a:rPr lang="pt-BR" sz="1400" dirty="0" smtClean="0"/>
              <a:t>;</a:t>
            </a:r>
          </a:p>
          <a:p>
            <a:pPr lvl="2" algn="just">
              <a:buFont typeface="Wingdings" pitchFamily="2" charset="2"/>
              <a:buChar char="q"/>
            </a:pPr>
            <a:r>
              <a:rPr lang="pt-BR" sz="1400" dirty="0" err="1" smtClean="0"/>
              <a:t>Titanato</a:t>
            </a:r>
            <a:r>
              <a:rPr lang="pt-BR" sz="1400" dirty="0" smtClean="0"/>
              <a:t> de Bário.</a:t>
            </a:r>
            <a:endParaRPr lang="pt-BR" sz="1400" dirty="0" smtClean="0"/>
          </a:p>
          <a:p>
            <a:pPr lvl="2" algn="just">
              <a:buFont typeface="Wingdings" pitchFamily="2" charset="2"/>
              <a:buChar char="q"/>
            </a:pPr>
            <a:endParaRPr lang="pt-BR" sz="1400" dirty="0" smtClean="0"/>
          </a:p>
          <a:p>
            <a:pPr algn="just">
              <a:buSzPct val="100000"/>
              <a:buFont typeface="Wingdings" pitchFamily="2" charset="2"/>
              <a:buChar char="q"/>
            </a:pPr>
            <a:endParaRPr lang="pt-BR" sz="2000" dirty="0" smtClean="0">
              <a:solidFill>
                <a:srgbClr val="002060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2041" y="3068960"/>
            <a:ext cx="2559918" cy="2559918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668735" y="6317348"/>
            <a:ext cx="3902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/>
              <a:t>http://en.wikipedia.org/wiki/Piezoelectric_sensor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instrumentationtoday.com/wp-content/uploads/2011/07/Piezoelectric-Transduc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9994" y="3126422"/>
            <a:ext cx="3624221" cy="3030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0B6F58-2A7E-464D-BC73-693F23E9E219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pt-B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400" dirty="0"/>
              <a:t>Transdutores </a:t>
            </a:r>
            <a:r>
              <a:rPr lang="pt-BR" sz="2400" dirty="0" err="1"/>
              <a:t>Piezoelétricos</a:t>
            </a:r>
            <a:endParaRPr lang="pt-BR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1137"/>
            <a:ext cx="8229600" cy="4612159"/>
          </a:xfrm>
        </p:spPr>
        <p:txBody>
          <a:bodyPr>
            <a:normAutofit/>
          </a:bodyPr>
          <a:lstStyle/>
          <a:p>
            <a:pPr algn="just">
              <a:buSzPct val="100000"/>
              <a:buFont typeface="Wingdings" pitchFamily="2" charset="2"/>
              <a:buChar char="q"/>
            </a:pPr>
            <a:r>
              <a:rPr lang="pt-BR" sz="2000" dirty="0" smtClean="0">
                <a:solidFill>
                  <a:srgbClr val="002060"/>
                </a:solidFill>
              </a:rPr>
              <a:t> Vantagens:</a:t>
            </a:r>
            <a:endParaRPr lang="pt-BR" sz="2000" dirty="0" smtClean="0">
              <a:solidFill>
                <a:srgbClr val="002060"/>
              </a:solidFill>
            </a:endParaRPr>
          </a:p>
          <a:p>
            <a:pPr lvl="1" algn="just">
              <a:buSzPct val="100000"/>
              <a:buFont typeface="Wingdings" pitchFamily="2" charset="2"/>
              <a:buChar char="q"/>
            </a:pPr>
            <a:r>
              <a:rPr lang="pt-BR" sz="1600" dirty="0" smtClean="0"/>
              <a:t> Responde em frequências muito altas;</a:t>
            </a:r>
          </a:p>
          <a:p>
            <a:pPr lvl="1" algn="just">
              <a:buSzPct val="100000"/>
              <a:buFont typeface="Wingdings" pitchFamily="2" charset="2"/>
              <a:buChar char="q"/>
            </a:pPr>
            <a:r>
              <a:rPr lang="pt-BR" sz="1600" dirty="0" smtClean="0"/>
              <a:t> Não necessita de alimentação externa;</a:t>
            </a:r>
          </a:p>
          <a:p>
            <a:pPr lvl="1" algn="just">
              <a:buSzPct val="100000"/>
              <a:buFont typeface="Wingdings" pitchFamily="2" charset="2"/>
              <a:buChar char="q"/>
            </a:pPr>
            <a:r>
              <a:rPr lang="pt-BR" sz="1600" dirty="0" smtClean="0"/>
              <a:t> Utilização simples.</a:t>
            </a:r>
          </a:p>
          <a:p>
            <a:pPr lvl="1" algn="just">
              <a:buSzPct val="100000"/>
              <a:buFont typeface="Wingdings" pitchFamily="2" charset="2"/>
              <a:buChar char="q"/>
            </a:pPr>
            <a:endParaRPr lang="pt-BR" sz="1600" dirty="0" smtClean="0"/>
          </a:p>
          <a:p>
            <a:pPr algn="just">
              <a:buSzPct val="100000"/>
              <a:buFont typeface="Wingdings" pitchFamily="2" charset="2"/>
              <a:buChar char="q"/>
            </a:pPr>
            <a:r>
              <a:rPr lang="pt-BR" sz="2000" dirty="0" smtClean="0">
                <a:solidFill>
                  <a:srgbClr val="002060"/>
                </a:solidFill>
              </a:rPr>
              <a:t>Desvantagens</a:t>
            </a:r>
            <a:r>
              <a:rPr lang="pt-BR" sz="2000" dirty="0">
                <a:solidFill>
                  <a:srgbClr val="002060"/>
                </a:solidFill>
              </a:rPr>
              <a:t>:</a:t>
            </a:r>
          </a:p>
          <a:p>
            <a:pPr lvl="1" algn="just">
              <a:buSzPct val="100000"/>
              <a:buFont typeface="Wingdings" pitchFamily="2" charset="2"/>
              <a:buChar char="q"/>
            </a:pPr>
            <a:r>
              <a:rPr lang="pt-BR" sz="1600" dirty="0"/>
              <a:t> </a:t>
            </a:r>
            <a:r>
              <a:rPr lang="pt-BR" sz="1600" dirty="0" smtClean="0"/>
              <a:t>A saída varia com a temperatura e humidade;</a:t>
            </a:r>
            <a:endParaRPr lang="pt-BR" sz="1600" dirty="0"/>
          </a:p>
          <a:p>
            <a:pPr lvl="1" algn="just">
              <a:buSzPct val="100000"/>
              <a:buFont typeface="Wingdings" pitchFamily="2" charset="2"/>
              <a:buChar char="q"/>
            </a:pPr>
            <a:r>
              <a:rPr lang="pt-BR" sz="1600" dirty="0"/>
              <a:t> </a:t>
            </a:r>
            <a:r>
              <a:rPr lang="pt-BR" sz="1600" dirty="0" smtClean="0"/>
              <a:t>Não pode ser aplicado em medições estáticas;</a:t>
            </a:r>
            <a:endParaRPr lang="pt-BR" sz="1600" dirty="0"/>
          </a:p>
          <a:p>
            <a:pPr lvl="1" algn="just">
              <a:buSzPct val="100000"/>
              <a:buFont typeface="Wingdings" pitchFamily="2" charset="2"/>
              <a:buChar char="q"/>
            </a:pPr>
            <a:r>
              <a:rPr lang="pt-BR" sz="1600" dirty="0"/>
              <a:t> </a:t>
            </a:r>
            <a:r>
              <a:rPr lang="pt-BR" sz="1600" dirty="0" smtClean="0"/>
              <a:t>Precisam de uma ligação de alta impedância.</a:t>
            </a:r>
            <a:endParaRPr lang="pt-BR" sz="1600" dirty="0"/>
          </a:p>
          <a:p>
            <a:pPr lvl="1" algn="just">
              <a:buSzPct val="100000"/>
              <a:buFont typeface="Wingdings" pitchFamily="2" charset="2"/>
              <a:buChar char="q"/>
            </a:pPr>
            <a:endParaRPr lang="pt-BR" sz="1600" dirty="0" smtClean="0"/>
          </a:p>
        </p:txBody>
      </p:sp>
      <p:sp>
        <p:nvSpPr>
          <p:cNvPr id="2" name="CaixaDeTexto 1"/>
          <p:cNvSpPr txBox="1"/>
          <p:nvPr/>
        </p:nvSpPr>
        <p:spPr>
          <a:xfrm>
            <a:off x="2822416" y="6287733"/>
            <a:ext cx="5822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/>
              <a:t>http://www.instrumentationtoday.com/piezoelectric-transducer/2011/07/</a:t>
            </a:r>
          </a:p>
        </p:txBody>
      </p:sp>
    </p:spTree>
    <p:extLst>
      <p:ext uri="{BB962C8B-B14F-4D97-AF65-F5344CB8AC3E}">
        <p14:creationId xmlns:p14="http://schemas.microsoft.com/office/powerpoint/2010/main" val="28402386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0354" y="1196752"/>
            <a:ext cx="8468110" cy="792088"/>
          </a:xfrm>
        </p:spPr>
        <p:txBody>
          <a:bodyPr>
            <a:normAutofit/>
          </a:bodyPr>
          <a:lstStyle/>
          <a:p>
            <a:pPr marL="360000" lvl="1" indent="-457200" algn="just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t-BR" sz="2000" dirty="0" smtClean="0">
                <a:solidFill>
                  <a:srgbClr val="002060"/>
                </a:solidFill>
              </a:rPr>
              <a:t>Alguns sensores baseados no efeito da </a:t>
            </a:r>
            <a:r>
              <a:rPr lang="pt-BR" sz="2000" dirty="0" err="1" smtClean="0">
                <a:solidFill>
                  <a:srgbClr val="002060"/>
                </a:solidFill>
              </a:rPr>
              <a:t>piezoeletricidade</a:t>
            </a:r>
            <a:r>
              <a:rPr lang="pt-BR" sz="2000" dirty="0">
                <a:solidFill>
                  <a:srgbClr val="002060"/>
                </a:solidFill>
              </a:rPr>
              <a:t> </a:t>
            </a:r>
            <a:r>
              <a:rPr lang="pt-BR" sz="2000" dirty="0" smtClean="0">
                <a:solidFill>
                  <a:srgbClr val="002060"/>
                </a:solidFill>
              </a:rPr>
              <a:t>são apresentados abaixo:</a:t>
            </a:r>
            <a:endParaRPr lang="pt-BR" sz="1800" dirty="0" smtClean="0"/>
          </a:p>
          <a:p>
            <a:pPr marL="598125" lvl="2" indent="-457200" algn="just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pt-BR" sz="1800" dirty="0" smtClean="0"/>
          </a:p>
          <a:p>
            <a:pPr marL="598125" lvl="2" indent="-457200" algn="just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pt-BR" sz="1800" dirty="0" smtClean="0"/>
          </a:p>
          <a:p>
            <a:pPr marL="621348" lvl="1" indent="-256032" algn="just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pt-BR" sz="1600" dirty="0" smtClean="0"/>
          </a:p>
          <a:p>
            <a:pPr marL="365760" indent="-256032" algn="just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pt-BR" sz="2000" dirty="0"/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6DB8A7-7AF5-4BCA-872D-B4B4FB9D5CB4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pt-BR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400" dirty="0"/>
              <a:t>Sensores </a:t>
            </a:r>
            <a:r>
              <a:rPr lang="pt-BR" sz="2400" dirty="0" err="1"/>
              <a:t>Piezoelétricos</a:t>
            </a:r>
            <a:endParaRPr lang="pt-BR" sz="2400" dirty="0"/>
          </a:p>
        </p:txBody>
      </p:sp>
      <p:pic>
        <p:nvPicPr>
          <p:cNvPr id="6" name="Picture 2" descr="https://encrypted-tbn0.gstatic.com/images?q=tbn:ANd9GcQHB4JAFHkFXt0w1sASyOeBWM3lFLOW5gznW-vvsCP0lyioQFW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005714"/>
            <a:ext cx="2209800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s://encrypted-tbn2.gstatic.com/images?q=tbn:ANd9GcT-qqargbQX66g4sY5Y9YSnpsTwbWJPex_0CIR4J0UatTAUWrC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3762" y="2062863"/>
            <a:ext cx="2276475" cy="200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encrypted-tbn1.gstatic.com/images?q=tbn:ANd9GcRDQfw7UKBwhFdf6C7Bjq7If31Tcw1H47VAKG9LsGegTGTcZ9E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0631" y="2129538"/>
            <a:ext cx="2343150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s://encrypted-tbn3.gstatic.com/images?q=tbn:ANd9GcT7wJoMQciqeFUW6GeAFCS083YIemIVKyNNYgyN1k57axZwg7v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0446" y="4541837"/>
            <a:ext cx="24479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234" y="548680"/>
            <a:ext cx="7772400" cy="1000418"/>
          </a:xfrm>
        </p:spPr>
        <p:txBody>
          <a:bodyPr anchor="ctr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400" b="0" dirty="0" smtClean="0">
                <a:effectLst/>
              </a:rPr>
              <a:t>Transdutores na Instrumentação Eletrônica</a:t>
            </a:r>
            <a:br>
              <a:rPr lang="pt-BR" sz="2400" b="0" dirty="0" smtClean="0">
                <a:effectLst/>
              </a:rPr>
            </a:br>
            <a:r>
              <a:rPr lang="pt-BR" sz="2400" b="0" dirty="0" smtClean="0">
                <a:effectLst/>
              </a:rPr>
              <a:t>Transdutor </a:t>
            </a:r>
            <a:r>
              <a:rPr lang="pt-BR" sz="2400" b="0" dirty="0" err="1" smtClean="0">
                <a:effectLst/>
              </a:rPr>
              <a:t>Piezoelétrico</a:t>
            </a:r>
            <a:endParaRPr lang="pt-BR" sz="2400" dirty="0"/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786642" y="4027258"/>
            <a:ext cx="7772400" cy="504825"/>
          </a:xfrm>
        </p:spPr>
        <p:txBody>
          <a:bodyPr/>
          <a:lstStyle/>
          <a:p>
            <a:pPr marR="0" algn="ctr">
              <a:spcBef>
                <a:spcPts val="0"/>
              </a:spcBef>
            </a:pPr>
            <a:r>
              <a:rPr lang="pt-BR" sz="1100" dirty="0" smtClean="0"/>
              <a:t>Universidade Católica de Pelotas</a:t>
            </a:r>
          </a:p>
          <a:p>
            <a:pPr marR="0" algn="ctr">
              <a:spcBef>
                <a:spcPts val="0"/>
              </a:spcBef>
            </a:pPr>
            <a:r>
              <a:rPr lang="pt-BR" sz="1100" dirty="0" smtClean="0"/>
              <a:t>Curso de Engenharia Eletrônica</a:t>
            </a:r>
          </a:p>
        </p:txBody>
      </p:sp>
      <p:pic>
        <p:nvPicPr>
          <p:cNvPr id="7172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5495925"/>
            <a:ext cx="103822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Box 6"/>
          <p:cNvSpPr txBox="1">
            <a:spLocks noChangeArrowheads="1"/>
          </p:cNvSpPr>
          <p:nvPr/>
        </p:nvSpPr>
        <p:spPr bwMode="auto">
          <a:xfrm>
            <a:off x="3271657" y="2011363"/>
            <a:ext cx="28023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r>
              <a:rPr lang="pt-BR" dirty="0">
                <a:solidFill>
                  <a:prstClr val="black"/>
                </a:solidFill>
              </a:rPr>
              <a:t>Thiago Ferreira </a:t>
            </a:r>
            <a:r>
              <a:rPr lang="pt-BR" dirty="0" smtClean="0">
                <a:solidFill>
                  <a:prstClr val="black"/>
                </a:solidFill>
              </a:rPr>
              <a:t>Pontes</a:t>
            </a:r>
            <a:endParaRPr lang="pt-BR" dirty="0">
              <a:solidFill>
                <a:prstClr val="black"/>
              </a:solidFill>
            </a:endParaRPr>
          </a:p>
        </p:txBody>
      </p:sp>
      <p:sp>
        <p:nvSpPr>
          <p:cNvPr id="7176" name="TextBox 8"/>
          <p:cNvSpPr txBox="1">
            <a:spLocks noChangeArrowheads="1"/>
          </p:cNvSpPr>
          <p:nvPr/>
        </p:nvSpPr>
        <p:spPr bwMode="auto">
          <a:xfrm>
            <a:off x="3766983" y="4532083"/>
            <a:ext cx="181171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/>
            <a:r>
              <a:rPr lang="pt-BR" sz="1100" dirty="0" smtClean="0">
                <a:solidFill>
                  <a:prstClr val="black"/>
                </a:solidFill>
              </a:rPr>
              <a:t>thiago0b12@gmail.com</a:t>
            </a:r>
            <a:endParaRPr lang="pt-BR" sz="1100" dirty="0">
              <a:solidFill>
                <a:prstClr val="black"/>
              </a:solidFill>
            </a:endParaRPr>
          </a:p>
        </p:txBody>
      </p:sp>
      <p:pic>
        <p:nvPicPr>
          <p:cNvPr id="7178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475288"/>
            <a:ext cx="792163" cy="104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609089" y="3089670"/>
            <a:ext cx="2127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dirty="0" smtClean="0">
                <a:solidFill>
                  <a:prstClr val="black"/>
                </a:solidFill>
              </a:rPr>
              <a:t>Instrumentação Eletrônica</a:t>
            </a:r>
            <a:endParaRPr lang="pt-BR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89945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2759</TotalTime>
  <Words>202</Words>
  <Application>Microsoft Office PowerPoint</Application>
  <PresentationFormat>Apresentação na tela (4:3)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5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Transdutores na Instrumentação Eletrônica Transdutor Piezoelétrico</vt:lpstr>
      <vt:lpstr>Sumário</vt:lpstr>
      <vt:lpstr>Introdução</vt:lpstr>
      <vt:lpstr>Piezoeletricidade</vt:lpstr>
      <vt:lpstr>Transdutores Piezoelétricos</vt:lpstr>
      <vt:lpstr>Sensores Piezoelétricos</vt:lpstr>
      <vt:lpstr>Transdutores na Instrumentação Eletrônica Transdutor Piezoelétrico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Thiago Ferreira Pontes</dc:creator>
  <cp:lastModifiedBy>Thiago Ferreira Pontes</cp:lastModifiedBy>
  <cp:revision>339</cp:revision>
  <dcterms:created xsi:type="dcterms:W3CDTF">2011-09-28T06:29:53Z</dcterms:created>
  <dcterms:modified xsi:type="dcterms:W3CDTF">2013-04-19T08:18:31Z</dcterms:modified>
</cp:coreProperties>
</file>