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1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92670" autoAdjust="0"/>
  </p:normalViewPr>
  <p:slideViewPr>
    <p:cSldViewPr>
      <p:cViewPr>
        <p:scale>
          <a:sx n="66" d="100"/>
          <a:sy n="66" d="100"/>
        </p:scale>
        <p:origin x="-3012" y="-10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1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C15D5-7A60-4C05-949F-28CF10A53778}" type="datetimeFigureOut">
              <a:rPr lang="pt-BR" smtClean="0"/>
              <a:t>08/03/2013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6762E-D9E8-45FE-89BF-707A28137E9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6019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4D58B4-78B0-4BD2-977C-9DC1CA71FAD4}" type="slidenum">
              <a:rPr lang="pt-BR" smtClean="0">
                <a:solidFill>
                  <a:prstClr val="black"/>
                </a:solidFill>
              </a:rPr>
              <a:pPr/>
              <a:t>1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10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11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12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81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7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8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9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C34EB3-5AB2-4573-AE3F-93F7D2841EA3}" type="datetime1">
              <a:rPr lang="pt-BR" smtClean="0"/>
              <a:t>08/03/2013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 dirty="0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DF0896-0970-4A10-9203-7FF15CB522B9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851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EF5AB-2A45-4230-A7B0-88809A616499}" type="datetime1">
              <a:rPr lang="pt-BR" smtClean="0">
                <a:solidFill>
                  <a:prstClr val="black"/>
                </a:solidFill>
              </a:rPr>
              <a:t>08/03/2013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2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3D7C1E-C825-4B95-84CB-C5895BEABA42}" type="datetime1">
              <a:rPr lang="pt-BR" smtClean="0">
                <a:solidFill>
                  <a:prstClr val="black"/>
                </a:solidFill>
              </a:rPr>
              <a:t>08/03/2013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75922-BE02-4F88-8CEB-95EC8C896410}" type="datetime1">
              <a:rPr lang="pt-BR" smtClean="0">
                <a:solidFill>
                  <a:prstClr val="black"/>
                </a:solidFill>
              </a:rPr>
              <a:t>08/03/2013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591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F57B2-BE2E-4575-B084-E94BFB8F64EA}" type="datetime1">
              <a:rPr lang="pt-BR" smtClean="0">
                <a:solidFill>
                  <a:prstClr val="white"/>
                </a:solidFill>
              </a:rPr>
              <a:t>08/03/2013</a:t>
            </a:fld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84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39109-DC0E-4225-8FA4-59A83AE36A8F}" type="datetime1">
              <a:rPr lang="pt-BR" smtClean="0">
                <a:solidFill>
                  <a:prstClr val="white"/>
                </a:solidFill>
              </a:rPr>
              <a:t>08/03/2013</a:t>
            </a:fld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620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A9FE-7ACC-47E7-8F7F-8EE2979D7E90}" type="datetime1">
              <a:rPr lang="pt-BR" smtClean="0">
                <a:solidFill>
                  <a:prstClr val="black"/>
                </a:solidFill>
              </a:rPr>
              <a:t>08/03/2013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53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5362BB-F25A-4305-8E0C-F712A8A81120}" type="datetime1">
              <a:rPr lang="pt-BR" smtClean="0">
                <a:solidFill>
                  <a:prstClr val="white"/>
                </a:solidFill>
              </a:rPr>
              <a:t>08/03/2013</a:t>
            </a:fld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05129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C005BF-A144-438D-BED0-EE1F92FCB07F}" type="datetime1">
              <a:rPr lang="pt-BR" smtClean="0">
                <a:solidFill>
                  <a:prstClr val="black"/>
                </a:solidFill>
              </a:rPr>
              <a:t>08/03/2013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28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654329-95D1-43D8-81DD-CE7350998A42}" type="datetime1">
              <a:rPr lang="pt-BR" smtClean="0">
                <a:solidFill>
                  <a:prstClr val="black"/>
                </a:solidFill>
              </a:rPr>
              <a:t>08/03/2013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97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CF59F4-E0B7-4D23-99E5-90DBDF1A5D08}" type="datetime1">
              <a:rPr lang="pt-BR" smtClean="0">
                <a:solidFill>
                  <a:prstClr val="white"/>
                </a:solidFill>
              </a:rPr>
              <a:t>08/03/2013</a:t>
            </a:fld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DF0896-0970-4A10-9203-7FF15CB522B9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53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94916B-C7AB-4150-AB7B-B4A39DAC967D}" type="datetime1">
              <a:rPr lang="pt-BR" smtClean="0">
                <a:solidFill>
                  <a:prstClr val="black"/>
                </a:solidFill>
              </a:rPr>
              <a:t>08/03/2013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37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188640"/>
            <a:ext cx="6913736" cy="295232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000" dirty="0" smtClean="0"/>
              <a:t>Universidade Católica de Pelotas </a:t>
            </a:r>
            <a:br>
              <a:rPr lang="pt-BR" sz="2000" dirty="0" smtClean="0"/>
            </a:br>
            <a:r>
              <a:rPr lang="pt-BR" sz="1900" dirty="0" smtClean="0"/>
              <a:t>Engenharia Elétrica/Eletrônica</a:t>
            </a: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3100" dirty="0" smtClean="0">
                <a:solidFill>
                  <a:schemeClr val="tx1"/>
                </a:solidFill>
              </a:rPr>
              <a:t>Instrumentação Eletrônica  Medição e erro</a:t>
            </a:r>
            <a:endParaRPr lang="pt-BR" sz="2900" dirty="0" smtClean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56992"/>
            <a:ext cx="8207375" cy="3167633"/>
          </a:xfrm>
        </p:spPr>
        <p:txBody>
          <a:bodyPr>
            <a:normAutofit/>
          </a:bodyPr>
          <a:lstStyle/>
          <a:p>
            <a:pPr marR="0" algn="ctr" eaLnBrk="1" hangingPunct="1">
              <a:lnSpc>
                <a:spcPct val="80000"/>
              </a:lnSpc>
            </a:pPr>
            <a:endParaRPr lang="pt-BR" sz="1700" dirty="0" smtClean="0"/>
          </a:p>
          <a:p>
            <a:pPr marR="0" algn="ctr" eaLnBrk="1" hangingPunct="1">
              <a:lnSpc>
                <a:spcPct val="80000"/>
              </a:lnSpc>
            </a:pPr>
            <a:r>
              <a:rPr lang="pt-BR" sz="3000" dirty="0" smtClean="0">
                <a:solidFill>
                  <a:schemeClr val="tx1"/>
                </a:solidFill>
              </a:rPr>
              <a:t>Autor</a:t>
            </a:r>
            <a:r>
              <a:rPr lang="pt-BR" sz="2100" dirty="0" smtClean="0">
                <a:solidFill>
                  <a:schemeClr val="tx1"/>
                </a:solidFill>
              </a:rPr>
              <a:t>:</a:t>
            </a:r>
          </a:p>
          <a:p>
            <a:pPr marR="0" algn="ctr" eaLnBrk="1" hangingPunct="1">
              <a:lnSpc>
                <a:spcPct val="80000"/>
              </a:lnSpc>
            </a:pPr>
            <a:endParaRPr lang="pt-BR" sz="24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r>
              <a:rPr lang="pt-BR" sz="2400" dirty="0" smtClean="0">
                <a:solidFill>
                  <a:schemeClr val="tx1"/>
                </a:solidFill>
              </a:rPr>
              <a:t>Lênin </a:t>
            </a:r>
            <a:r>
              <a:rPr lang="pt-BR" sz="2400" dirty="0" err="1" smtClean="0">
                <a:solidFill>
                  <a:schemeClr val="tx1"/>
                </a:solidFill>
              </a:rPr>
              <a:t>Charqueiro</a:t>
            </a:r>
            <a:r>
              <a:rPr lang="pt-BR" sz="2400" dirty="0" smtClean="0">
                <a:solidFill>
                  <a:schemeClr val="tx1"/>
                </a:solidFill>
              </a:rPr>
              <a:t>.</a:t>
            </a:r>
            <a:endParaRPr lang="pt-BR" sz="2400" dirty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15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15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15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15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r>
              <a:rPr lang="pt-BR" sz="1500" dirty="0" smtClean="0">
                <a:solidFill>
                  <a:schemeClr val="tx1"/>
                </a:solidFill>
              </a:rPr>
              <a:t>Pelotas,8 de março de 2013</a:t>
            </a:r>
            <a:endParaRPr lang="pt-BR" sz="17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1500" dirty="0" smtClean="0"/>
          </a:p>
        </p:txBody>
      </p:sp>
      <p:pic>
        <p:nvPicPr>
          <p:cNvPr id="10244" name="Imagem 4" descr="engenhar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9737" y="435620"/>
            <a:ext cx="65722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Imagem 5" descr="logotipoUCPE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04664"/>
            <a:ext cx="6429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9895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2016224"/>
          </a:xfrm>
        </p:spPr>
        <p:txBody>
          <a:bodyPr>
            <a:noAutofit/>
          </a:bodyPr>
          <a:lstStyle/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A Gaussiana, ou lei Normal de distribuição de frequências, é a base do estudo analítico dos efeitos aleatórios. A lei das distribuições normais fornece uma boa base para as seguintes asserções: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dirty="0" smtClean="0"/>
              <a:t> Todas as observações incluem distúrbios chamados erros aleatórios.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dirty="0" smtClean="0"/>
              <a:t>Erros aleatórios podem ser positivos ou negativos.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dirty="0" smtClean="0"/>
              <a:t>A probabilidade de ocorrência de erros aleatórios positivou ou negativos é idêntica. 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endParaRPr lang="pt-BR" sz="1500" dirty="0"/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endParaRPr lang="pt-BR" sz="1500" dirty="0" smtClean="0"/>
          </a:p>
          <a:p>
            <a:pPr marL="109728" indent="0" algn="just" defTabSz="900113">
              <a:buNone/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tabLst>
                <a:tab pos="711200" algn="l"/>
              </a:tabLst>
            </a:pPr>
            <a:endParaRPr lang="pt-BR" sz="1500" dirty="0"/>
          </a:p>
          <a:p>
            <a:pPr algn="just" defTabSz="900113"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tabLst>
                <a:tab pos="711200" algn="l"/>
              </a:tabLst>
            </a:pPr>
            <a:endParaRPr lang="pt-BR" sz="1500" dirty="0"/>
          </a:p>
          <a:p>
            <a:pPr marL="109728" indent="0" algn="ctr" defTabSz="900113">
              <a:buNone/>
              <a:tabLst>
                <a:tab pos="711200" algn="l"/>
              </a:tabLst>
            </a:pPr>
            <a:endParaRPr lang="pt-BR" sz="1500" dirty="0"/>
          </a:p>
          <a:p>
            <a:pPr marL="109728" indent="0" defTabSz="900113">
              <a:buNone/>
              <a:tabLst>
                <a:tab pos="711200" algn="l"/>
              </a:tabLst>
            </a:pPr>
            <a:r>
              <a:rPr lang="pt-BR" sz="1500" dirty="0" smtClean="0"/>
              <a:t>				Curva normal típica.</a:t>
            </a:r>
            <a:endParaRPr lang="pt-BR" sz="1500" dirty="0"/>
          </a:p>
          <a:p>
            <a:pPr marL="109728" indent="0" algn="just" defTabSz="900113">
              <a:buNone/>
              <a:tabLst>
                <a:tab pos="711200" algn="l"/>
              </a:tabLst>
            </a:pPr>
            <a:endParaRPr lang="pt-BR" sz="15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 smtClean="0">
                <a:solidFill>
                  <a:schemeClr val="tx1"/>
                </a:solidFill>
              </a:rPr>
              <a:t>5.Probabilidade de erros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10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3568" y="1340768"/>
            <a:ext cx="420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5.1 </a:t>
            </a:r>
            <a:r>
              <a:rPr lang="en-US" dirty="0" err="1" smtClean="0"/>
              <a:t>Distribuição</a:t>
            </a:r>
            <a:r>
              <a:rPr lang="en-US" dirty="0" smtClean="0"/>
              <a:t> normal  de </a:t>
            </a:r>
            <a:r>
              <a:rPr lang="en-US" dirty="0" err="1" smtClean="0"/>
              <a:t>erros</a:t>
            </a:r>
            <a:r>
              <a:rPr lang="en-US" dirty="0" smtClean="0"/>
              <a:t>:</a:t>
            </a:r>
            <a:endParaRPr lang="pt-BR" dirty="0"/>
          </a:p>
        </p:txBody>
      </p:sp>
      <p:pic>
        <p:nvPicPr>
          <p:cNvPr id="1026" name="Picture 2" descr="http://www.ufpa.br/dicas/biome/biofig/curnor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717032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79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2016224"/>
          </a:xfrm>
        </p:spPr>
        <p:txBody>
          <a:bodyPr>
            <a:noAutofit/>
          </a:bodyPr>
          <a:lstStyle/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Erro provável r = 0.6745 </a:t>
            </a:r>
            <a:r>
              <a:rPr lang="el-GR" sz="1500" dirty="0" smtClean="0"/>
              <a:t>σ</a:t>
            </a:r>
            <a:endParaRPr lang="pt-BR" sz="1500" dirty="0" smtClean="0"/>
          </a:p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Este valor é provável no sentido de que há uma chance de qualquer observação poder ser afetada de um erro não maior que ± r.</a:t>
            </a:r>
          </a:p>
          <a:p>
            <a:pPr algn="just" defTabSz="900113">
              <a:tabLst>
                <a:tab pos="711200" algn="l"/>
              </a:tabLst>
            </a:pPr>
            <a:r>
              <a:rPr lang="pt-BR" sz="1500" dirty="0" err="1" smtClean="0"/>
              <a:t>Ex</a:t>
            </a:r>
            <a:r>
              <a:rPr lang="pt-BR" sz="1500" dirty="0" smtClean="0"/>
              <a:t>: Se um grande número de resistores cujas resistências valem 100 </a:t>
            </a:r>
            <a:r>
              <a:rPr lang="el-GR" sz="1500" dirty="0" smtClean="0"/>
              <a:t>Ω</a:t>
            </a:r>
            <a:r>
              <a:rPr lang="pt-BR" sz="1500" dirty="0" smtClean="0"/>
              <a:t> são medidos e o valor médio encontrado é 100 </a:t>
            </a:r>
            <a:r>
              <a:rPr lang="el-GR" sz="1500" dirty="0" smtClean="0"/>
              <a:t>Ω</a:t>
            </a:r>
            <a:r>
              <a:rPr lang="pt-BR" sz="1500" dirty="0" smtClean="0"/>
              <a:t>, com um desvio padrão </a:t>
            </a:r>
            <a:r>
              <a:rPr lang="pt-BR" sz="1500" dirty="0"/>
              <a:t>de ± 0,20 </a:t>
            </a:r>
            <a:r>
              <a:rPr lang="el-GR" sz="1500" dirty="0" smtClean="0"/>
              <a:t>Ω</a:t>
            </a:r>
            <a:r>
              <a:rPr lang="pt-BR" sz="1500" dirty="0" smtClean="0"/>
              <a:t>, sabemos que, na média, 68% de todos os resistores terão valores variando entre ± 0,20 </a:t>
            </a:r>
            <a:r>
              <a:rPr lang="el-GR" sz="1500" dirty="0" smtClean="0"/>
              <a:t>Ω</a:t>
            </a:r>
            <a:r>
              <a:rPr lang="pt-BR" sz="1500" dirty="0" smtClean="0"/>
              <a:t>, aumentando para ± 2</a:t>
            </a:r>
            <a:r>
              <a:rPr lang="el-GR" sz="1500" dirty="0" smtClean="0"/>
              <a:t>σ</a:t>
            </a:r>
            <a:r>
              <a:rPr lang="pt-BR" sz="1500" dirty="0" smtClean="0"/>
              <a:t> (ou seja </a:t>
            </a:r>
            <a:r>
              <a:rPr lang="pt-BR" sz="1500" dirty="0"/>
              <a:t>± </a:t>
            </a:r>
            <a:r>
              <a:rPr lang="pt-BR" sz="1500" dirty="0" smtClean="0"/>
              <a:t>0,40</a:t>
            </a:r>
            <a:r>
              <a:rPr lang="el-GR" sz="1500" dirty="0" smtClean="0"/>
              <a:t> Ω</a:t>
            </a:r>
            <a:r>
              <a:rPr lang="pt-BR" sz="1500" dirty="0" smtClean="0"/>
              <a:t>), de acordo com o gráfico abaixo isto agora inclui 95%de todos os casos.</a:t>
            </a:r>
          </a:p>
          <a:p>
            <a:pPr algn="just" defTabSz="900113">
              <a:tabLst>
                <a:tab pos="711200" algn="l"/>
              </a:tabLst>
            </a:pPr>
            <a:endParaRPr lang="pt-BR" sz="1500" dirty="0"/>
          </a:p>
          <a:p>
            <a:pPr algn="just" defTabSz="900113">
              <a:tabLst>
                <a:tab pos="711200" algn="l"/>
              </a:tabLst>
            </a:pPr>
            <a:endParaRPr lang="pt-BR" sz="1500" dirty="0"/>
          </a:p>
          <a:p>
            <a:pPr algn="just" defTabSz="900113"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tabLst>
                <a:tab pos="711200" algn="l"/>
              </a:tabLst>
            </a:pPr>
            <a:endParaRPr lang="pt-BR" sz="1500" dirty="0"/>
          </a:p>
          <a:p>
            <a:pPr marL="109728" indent="0" algn="just" defTabSz="900113">
              <a:buNone/>
              <a:tabLst>
                <a:tab pos="711200" algn="l"/>
              </a:tabLst>
            </a:pPr>
            <a:endParaRPr lang="pt-BR" sz="15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 smtClean="0">
                <a:solidFill>
                  <a:schemeClr val="tx1"/>
                </a:solidFill>
              </a:rPr>
              <a:t>5.Probabilidade de erros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11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83568" y="1340768"/>
            <a:ext cx="420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</a:t>
            </a:r>
            <a:r>
              <a:rPr lang="en-US" dirty="0" err="1" smtClean="0"/>
              <a:t>Erro</a:t>
            </a:r>
            <a:r>
              <a:rPr lang="en-US" dirty="0" smtClean="0"/>
              <a:t> </a:t>
            </a:r>
            <a:r>
              <a:rPr lang="en-US" dirty="0" err="1" smtClean="0"/>
              <a:t>provável</a:t>
            </a:r>
            <a:r>
              <a:rPr lang="en-US" dirty="0" smtClean="0"/>
              <a:t>:</a:t>
            </a:r>
            <a:endParaRPr lang="pt-BR" dirty="0"/>
          </a:p>
        </p:txBody>
      </p:sp>
      <p:pic>
        <p:nvPicPr>
          <p:cNvPr id="9" name="Imagem 8" descr="Recorte de Te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255" y="3861048"/>
            <a:ext cx="5106113" cy="265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78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2016224"/>
          </a:xfrm>
        </p:spPr>
        <p:txBody>
          <a:bodyPr>
            <a:noAutofit/>
          </a:bodyPr>
          <a:lstStyle/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Na maioria dos instrumentos indicadores, a exatidão é garantida no que concerne à extensão da escala. Componentes de circuitos (resistores, capacitores, indutores etc.) são garantidos dentro de limites percentuais relacionados com seus valores nominais.</a:t>
            </a:r>
          </a:p>
          <a:p>
            <a:pPr algn="just" defTabSz="900113">
              <a:tabLst>
                <a:tab pos="711200" algn="l"/>
              </a:tabLst>
            </a:pPr>
            <a:r>
              <a:rPr lang="pt-BR" sz="1500" dirty="0" err="1" smtClean="0"/>
              <a:t>Ex</a:t>
            </a:r>
            <a:r>
              <a:rPr lang="pt-BR" sz="1500" dirty="0" smtClean="0"/>
              <a:t>: Uma resistência especificada como 500 </a:t>
            </a:r>
            <a:r>
              <a:rPr lang="el-GR" sz="1500" dirty="0" smtClean="0"/>
              <a:t>Ω</a:t>
            </a:r>
            <a:r>
              <a:rPr lang="pt-BR" sz="1500" dirty="0" smtClean="0"/>
              <a:t> </a:t>
            </a:r>
            <a:r>
              <a:rPr lang="el-GR" sz="1500" dirty="0" smtClean="0"/>
              <a:t>±</a:t>
            </a:r>
            <a:r>
              <a:rPr lang="pt-BR" sz="1500" dirty="0" smtClean="0"/>
              <a:t>10%, o fabricante garante que o valor real da mesma estará entre 450 </a:t>
            </a:r>
            <a:r>
              <a:rPr lang="pt-BR" sz="1500" dirty="0"/>
              <a:t>e 550 </a:t>
            </a:r>
            <a:r>
              <a:rPr lang="el-GR" sz="1500" dirty="0"/>
              <a:t>Ω</a:t>
            </a:r>
            <a:r>
              <a:rPr lang="pt-BR" sz="1500" dirty="0"/>
              <a:t> </a:t>
            </a:r>
            <a:r>
              <a:rPr lang="pt-BR" sz="1500" dirty="0" smtClean="0"/>
              <a:t>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 smtClean="0">
                <a:solidFill>
                  <a:schemeClr val="tx1"/>
                </a:solidFill>
              </a:rPr>
              <a:t>5.Probabilidade de erros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12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83568" y="1340768"/>
            <a:ext cx="420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</a:t>
            </a:r>
            <a:r>
              <a:rPr lang="pt-BR" dirty="0" smtClean="0"/>
              <a:t>Erros-limite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130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481328"/>
            <a:ext cx="8568952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1. Definições;</a:t>
            </a:r>
          </a:p>
          <a:p>
            <a:endParaRPr lang="pt-BR" dirty="0" smtClean="0"/>
          </a:p>
          <a:p>
            <a:r>
              <a:rPr lang="pt-BR" dirty="0" smtClean="0"/>
              <a:t>2. Exatidão e precisão;</a:t>
            </a:r>
          </a:p>
          <a:p>
            <a:endParaRPr lang="pt-BR" dirty="0" smtClean="0"/>
          </a:p>
          <a:p>
            <a:r>
              <a:rPr lang="pt-BR" dirty="0" smtClean="0"/>
              <a:t>3</a:t>
            </a:r>
            <a:r>
              <a:rPr lang="pt-BR" dirty="0"/>
              <a:t>. Tipos de erro;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4. Analise estatística.</a:t>
            </a:r>
          </a:p>
          <a:p>
            <a:endParaRPr lang="pt-BR" dirty="0"/>
          </a:p>
          <a:p>
            <a:r>
              <a:rPr lang="pt-BR" dirty="0" smtClean="0"/>
              <a:t>5. Probabilidade de erros.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14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Autofit/>
          </a:bodyPr>
          <a:lstStyle/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O processo de medição, em geral, envolve a utilização de um instrumento como meio físico para determinar uma grandeza ou o valor de uma variável.</a:t>
            </a:r>
          </a:p>
          <a:p>
            <a:pPr algn="just" defTabSz="900113"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O procedimento de medição utiliza um conjunto de termos que serão definidos a seguir:</a:t>
            </a:r>
          </a:p>
          <a:p>
            <a:pPr algn="just" defTabSz="900113"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b="1" i="1" dirty="0" smtClean="0"/>
              <a:t>Instrumento:</a:t>
            </a:r>
            <a:r>
              <a:rPr lang="pt-BR" sz="1500" dirty="0" smtClean="0"/>
              <a:t> é um dispositivo que determina o valor de uma grandeza ou variável.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b="1" i="1" dirty="0" smtClean="0"/>
              <a:t>Exatidão:</a:t>
            </a:r>
            <a:r>
              <a:rPr lang="pt-BR" sz="1500" dirty="0" smtClean="0"/>
              <a:t> é a medida do grau de concordância entre a indicação de um instrumento e o valor verdadeiro da variável sob medição.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b="1" i="1" dirty="0" smtClean="0"/>
              <a:t>Precisão:</a:t>
            </a:r>
            <a:r>
              <a:rPr lang="pt-BR" sz="1500" dirty="0" smtClean="0"/>
              <a:t> é a medida do grau de reprodutibilidade da medida; i. e., para um determinado valor da variável, precisão é a medida do grau de afastamento entre varias medidas sucessivas.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b="1" i="1" dirty="0" smtClean="0"/>
              <a:t>Sensibilidade:</a:t>
            </a:r>
            <a:r>
              <a:rPr lang="pt-BR" sz="1500" dirty="0" smtClean="0"/>
              <a:t> é a razão entre a intensidade do sinal de saída, ou resposta, do instrumento e a intensidade do sinal de entrada, ou variável sob medição.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b="1" i="1" dirty="0" smtClean="0"/>
              <a:t>Resolução:</a:t>
            </a:r>
            <a:r>
              <a:rPr lang="pt-BR" sz="1500" dirty="0" smtClean="0"/>
              <a:t> é a menor variação na variável medida que pode ser indicada pelo instrumento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b="1" i="1" dirty="0" smtClean="0"/>
              <a:t>Erro:</a:t>
            </a:r>
            <a:r>
              <a:rPr lang="pt-BR" sz="1500" dirty="0" smtClean="0"/>
              <a:t> é a medida do desvio entre o valor medido e o valor verdadeiro.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500" i="1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500" i="1" dirty="0" smtClean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pt-BR" sz="1500" i="1" dirty="0" smtClean="0"/>
              <a:t> </a:t>
            </a:r>
            <a:endParaRPr lang="pt-BR" sz="15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 smtClean="0">
                <a:solidFill>
                  <a:schemeClr val="tx1"/>
                </a:solidFill>
              </a:rPr>
              <a:t>1.Definições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28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Autofit/>
          </a:bodyPr>
          <a:lstStyle/>
          <a:p>
            <a:pPr marL="365760" lvl="1" indent="-256032" algn="just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600" dirty="0" smtClean="0"/>
          </a:p>
          <a:p>
            <a:pPr marL="365760" lvl="1" indent="-256032" algn="just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pt-BR" sz="1600" dirty="0" smtClean="0"/>
              <a:t>Para ilustrar a distinção entre exatidão e precisão, são comparados dois voltímetros da mesma marca e modelo, com escala espelhada para evitar erro, cuidadosamente calibrados. Ambos dão indicações com a mesma </a:t>
            </a:r>
            <a:r>
              <a:rPr lang="pt-BR" sz="1600" b="1" dirty="0" smtClean="0"/>
              <a:t>precisão. </a:t>
            </a:r>
            <a:r>
              <a:rPr lang="pt-BR" sz="1600" dirty="0" smtClean="0"/>
              <a:t> Se o valor da resistência em série de um deles variar de forma relevante, suas indicações poderão ficar  afetadas por erros consideráveis. Assim, a </a:t>
            </a:r>
            <a:r>
              <a:rPr lang="pt-BR" sz="1600" b="1" dirty="0" smtClean="0"/>
              <a:t>exatidão</a:t>
            </a:r>
            <a:r>
              <a:rPr lang="pt-BR" sz="1600" dirty="0" smtClean="0"/>
              <a:t> dos dois medidores será bem diferente.</a:t>
            </a:r>
            <a:endParaRPr lang="pt-BR" sz="1600" b="1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1500" i="1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1500" i="1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500" i="1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pt-BR" sz="1600" dirty="0" smtClean="0"/>
              <a:t>A precisão é composta de duas características: concordância e o número de algarismos significativos com os quais a medida é realizada.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 smtClean="0">
                <a:solidFill>
                  <a:schemeClr val="tx1"/>
                </a:solidFill>
              </a:rPr>
              <a:t>2.Exatidão e Precisão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25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6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pt-BR" sz="1600" dirty="0" smtClean="0"/>
              <a:t>O número de algarismos significativos com que o resultado é expresso é o indicador da precisão de uma medida. Quanto maior o número de algarismos significativos, maior a precisão da medição.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600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6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600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pt-BR" sz="1600" dirty="0" smtClean="0"/>
              <a:t>Por exemplo, se o valor nominal de um resistor é 68Ω, na resistência real deve aproximar-se mais de 68 Ω do que de 67 Ω ou de 69 Ω. Se o valor nominal foi de 68.0 Ω, isto significa que a resistência real deve estar mais próxima de 68.0 do que 67.9 Ω ou de 68.1 Ω. Na primeira especificação há dois algarismos significativos, enquanto na segunda há três. Entretanto nem sempre o número total de dígitos representa a precisão da medida.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>
                <a:solidFill>
                  <a:schemeClr val="tx1"/>
                </a:solidFill>
              </a:rPr>
              <a:t>2.Exatidão e Precisão </a:t>
            </a:r>
            <a:r>
              <a:rPr lang="pt-BR" sz="4400" baseline="-25000" dirty="0" smtClean="0">
                <a:solidFill>
                  <a:schemeClr val="tx1"/>
                </a:solidFill>
              </a:rPr>
              <a:t>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Autofit/>
          </a:bodyPr>
          <a:lstStyle/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Não é possível fazer uma medição cujo resultado seja absolutamente exato, mas é importante saber quais são os tipos de erros, como eles afetam a medição e o que é possível fazer para tentar reduzi-los. </a:t>
            </a:r>
          </a:p>
          <a:p>
            <a:pPr algn="just" defTabSz="900113"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Erros originam-se em fontes diversas, e podem ser classificados em três categorias: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b="1" i="1" dirty="0" smtClean="0"/>
              <a:t>Erros grosseiros: </a:t>
            </a:r>
            <a:r>
              <a:rPr lang="pt-BR" sz="1500" dirty="0" smtClean="0"/>
              <a:t>geralmente erros humanos, como leituras incorretas, ajustes e aplicações de instrumentos, erros computacionais.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b="1" i="1" dirty="0" smtClean="0"/>
              <a:t>Erros sistemáticos:</a:t>
            </a:r>
            <a:r>
              <a:rPr lang="pt-BR" sz="1500" b="1" dirty="0" smtClean="0"/>
              <a:t> </a:t>
            </a:r>
            <a:r>
              <a:rPr lang="pt-BR" sz="1500" dirty="0" smtClean="0"/>
              <a:t>falhas dos instrumentos, como as falhas devido a componentes defeituosos ou desgastados.</a:t>
            </a:r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buFont typeface="Courier New" pitchFamily="49" charset="0"/>
              <a:buChar char="o"/>
              <a:tabLst>
                <a:tab pos="711200" algn="l"/>
              </a:tabLst>
            </a:pPr>
            <a:r>
              <a:rPr lang="pt-BR" sz="1500" b="1" i="1" dirty="0" smtClean="0"/>
              <a:t>Erros aleatórios:</a:t>
            </a:r>
            <a:r>
              <a:rPr lang="pt-BR" sz="1500" b="1" dirty="0" smtClean="0"/>
              <a:t> </a:t>
            </a:r>
            <a:r>
              <a:rPr lang="pt-BR" sz="1500" dirty="0" smtClean="0"/>
              <a:t>são provocados por fenômenos que não podem ser diretamente estabelecidos ou identificados por serem de natureza aleatória.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500" i="1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500" i="1" dirty="0" smtClean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pt-BR" sz="1500" i="1" dirty="0" smtClean="0"/>
              <a:t> </a:t>
            </a:r>
            <a:endParaRPr lang="pt-BR" sz="15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>
                <a:solidFill>
                  <a:schemeClr val="tx1"/>
                </a:solidFill>
              </a:rPr>
              <a:t>3</a:t>
            </a:r>
            <a:r>
              <a:rPr lang="pt-BR" sz="4400" baseline="-25000" dirty="0" smtClean="0">
                <a:solidFill>
                  <a:schemeClr val="tx1"/>
                </a:solidFill>
              </a:rPr>
              <a:t>.Tipos de erros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0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2016224"/>
          </a:xfrm>
        </p:spPr>
        <p:txBody>
          <a:bodyPr>
            <a:noAutofit/>
          </a:bodyPr>
          <a:lstStyle/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 Esta classe abrange, principalmente, os erros humanos, tanto nas leituras de escala quanto na utilização dos instrumentos. Alguns erros grosseiros podem ser facilmente detectados; outros podem ser sutis.</a:t>
            </a:r>
          </a:p>
          <a:p>
            <a:pPr algn="just" defTabSz="900113">
              <a:tabLst>
                <a:tab pos="711200" algn="l"/>
              </a:tabLst>
            </a:pPr>
            <a:endParaRPr lang="en-US" sz="1500" dirty="0" smtClean="0"/>
          </a:p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Erros desta natureza não podem ser tratados matematicamente, eles apenas podem ser evitados através de cuidados do operador ao ler e registrar os resultados</a:t>
            </a:r>
          </a:p>
          <a:p>
            <a:pPr algn="just" defTabSz="900113">
              <a:tabLst>
                <a:tab pos="711200" algn="l"/>
              </a:tabLst>
            </a:pPr>
            <a:endParaRPr lang="pt-BR" sz="1500" dirty="0" smtClean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pt-BR" sz="1500" i="1" dirty="0" smtClean="0"/>
          </a:p>
          <a:p>
            <a:pPr algn="just" defTabSz="900113">
              <a:tabLst>
                <a:tab pos="711200" algn="l"/>
              </a:tabLst>
            </a:pPr>
            <a:r>
              <a:rPr lang="pt-BR" sz="1500" dirty="0"/>
              <a:t> </a:t>
            </a:r>
            <a:r>
              <a:rPr lang="pt-BR" sz="1500" dirty="0" smtClean="0"/>
              <a:t>Este tipo de erro é geralmente dividido em duas categorias: erros </a:t>
            </a:r>
            <a:r>
              <a:rPr lang="pt-BR" sz="1500" b="1" i="1" dirty="0" smtClean="0"/>
              <a:t>instrumentais</a:t>
            </a:r>
            <a:r>
              <a:rPr lang="pt-BR" sz="1500" dirty="0" smtClean="0"/>
              <a:t>, definidos como falha nos instrumentos; e erros </a:t>
            </a:r>
            <a:r>
              <a:rPr lang="pt-BR" sz="1500" b="1" i="1" dirty="0" smtClean="0"/>
              <a:t>ambientais</a:t>
            </a:r>
            <a:r>
              <a:rPr lang="pt-BR" sz="1500" dirty="0" smtClean="0"/>
              <a:t>, devidos as condições externas que afetam a medição. </a:t>
            </a:r>
            <a:endParaRPr lang="en-US" sz="1500" dirty="0"/>
          </a:p>
          <a:p>
            <a:pPr algn="just" defTabSz="900113"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Erros </a:t>
            </a:r>
            <a:r>
              <a:rPr lang="pt-BR" sz="1500" b="1" i="1" dirty="0" smtClean="0"/>
              <a:t>instrumentais</a:t>
            </a:r>
            <a:r>
              <a:rPr lang="pt-BR" sz="1500" dirty="0" smtClean="0"/>
              <a:t> podem ser evitados pela seleção do instrumento mais adequado a medição, calibração do instrumento mediante uma referencia padrão. Erros </a:t>
            </a:r>
            <a:r>
              <a:rPr lang="pt-BR" sz="1500" b="1" i="1" dirty="0" smtClean="0"/>
              <a:t>ambientais</a:t>
            </a:r>
            <a:r>
              <a:rPr lang="pt-BR" sz="1500" dirty="0" smtClean="0"/>
              <a:t> podem ser evitados evitando a variação da temperatura, com o uso de ar condicionado, uso de blindagem magnética dentre outras.</a:t>
            </a:r>
            <a:endParaRPr lang="pt-BR" sz="1500" dirty="0"/>
          </a:p>
          <a:p>
            <a:pPr algn="just" defTabSz="900113">
              <a:tabLst>
                <a:tab pos="711200" algn="l"/>
              </a:tabLst>
            </a:pPr>
            <a:endParaRPr lang="pt-BR" sz="1500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500" i="1" dirty="0" smtClean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pt-BR" sz="1500" i="1" dirty="0" smtClean="0"/>
              <a:t> </a:t>
            </a:r>
            <a:endParaRPr lang="pt-BR" sz="15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>
                <a:solidFill>
                  <a:schemeClr val="tx1"/>
                </a:solidFill>
              </a:rPr>
              <a:t>3</a:t>
            </a:r>
            <a:r>
              <a:rPr lang="pt-BR" sz="4400" baseline="-25000" dirty="0" smtClean="0">
                <a:solidFill>
                  <a:schemeClr val="tx1"/>
                </a:solidFill>
              </a:rPr>
              <a:t>.Tipos de erros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7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77346" y="1352057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3.1 </a:t>
            </a:r>
            <a:r>
              <a:rPr lang="pt-BR" dirty="0" smtClean="0"/>
              <a:t>Erros grosseiros: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85528" y="364502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3.2 Erros </a:t>
            </a:r>
            <a:r>
              <a:rPr lang="pt-BR" dirty="0" smtClean="0"/>
              <a:t>sistemáticos: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729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2016224"/>
          </a:xfrm>
        </p:spPr>
        <p:txBody>
          <a:bodyPr>
            <a:noAutofit/>
          </a:bodyPr>
          <a:lstStyle/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 Estes erros são devidos a causas desconhecidas, e ocorrem mesmo que todos os erros sistemáticos tenham sido levados em conta.</a:t>
            </a:r>
            <a:endParaRPr lang="pt-BR" sz="1500" dirty="0"/>
          </a:p>
          <a:p>
            <a:pPr algn="just" defTabSz="900113">
              <a:tabLst>
                <a:tab pos="711200" algn="l"/>
              </a:tabLst>
            </a:pPr>
            <a:endParaRPr lang="en-US" sz="1500" dirty="0"/>
          </a:p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Tais variações não podem ser corrigidas por método algum de calibração e também não são passíveis de serem explicadas sem uma investigação minuciosa.</a:t>
            </a:r>
            <a:endParaRPr lang="pt-BR" sz="1500" dirty="0"/>
          </a:p>
          <a:p>
            <a:pPr algn="just" defTabSz="900113">
              <a:tabLst>
                <a:tab pos="711200" algn="l"/>
              </a:tabLst>
            </a:pPr>
            <a:endParaRPr lang="pt-BR" sz="1500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500" i="1" dirty="0" smtClean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pt-BR" sz="1500" i="1" dirty="0" smtClean="0"/>
              <a:t> </a:t>
            </a:r>
            <a:endParaRPr lang="pt-BR" sz="15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>
                <a:solidFill>
                  <a:schemeClr val="tx1"/>
                </a:solidFill>
              </a:rPr>
              <a:t>3</a:t>
            </a:r>
            <a:r>
              <a:rPr lang="pt-BR" sz="4400" baseline="-25000" dirty="0" smtClean="0">
                <a:solidFill>
                  <a:schemeClr val="tx1"/>
                </a:solidFill>
              </a:rPr>
              <a:t>.Tipos de erros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8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50706" y="134076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3.2 Erros aleatórios: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203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2016224"/>
          </a:xfrm>
        </p:spPr>
        <p:txBody>
          <a:bodyPr>
            <a:noAutofit/>
          </a:bodyPr>
          <a:lstStyle/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O valor mais provável de uma medida é a média aritmética de um conjunto de leituras realizadas. Quanto maior o número de leituras da grandeza em questão, melhor será a aproximação do valor real. </a:t>
            </a:r>
          </a:p>
          <a:p>
            <a:pPr algn="just" defTabSz="900113"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O desvio é a medida do afastamento de uma leitura qualquer da média aritmética de um conjunto de leituras.</a:t>
            </a:r>
            <a:endParaRPr lang="en-US" sz="1500" dirty="0"/>
          </a:p>
          <a:p>
            <a:pPr algn="just" defTabSz="900113">
              <a:tabLst>
                <a:tab pos="711200" algn="l"/>
              </a:tabLst>
            </a:pPr>
            <a:endParaRPr lang="en-US" sz="1500" dirty="0" smtClean="0"/>
          </a:p>
          <a:p>
            <a:pPr algn="just" defTabSz="900113">
              <a:tabLst>
                <a:tab pos="711200" algn="l"/>
              </a:tabLst>
            </a:pPr>
            <a:endParaRPr lang="en-US" sz="1500" dirty="0"/>
          </a:p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Por definição, o desvio médio é a soma dos valores absolutos dos desvios dividida pelo numero de leituras.</a:t>
            </a:r>
          </a:p>
          <a:p>
            <a:pPr algn="just" defTabSz="900113">
              <a:tabLst>
                <a:tab pos="711200" algn="l"/>
              </a:tabLst>
            </a:pPr>
            <a:endParaRPr lang="pt-BR" sz="1500" dirty="0"/>
          </a:p>
          <a:p>
            <a:pPr algn="just" defTabSz="900113">
              <a:tabLst>
                <a:tab pos="711200" algn="l"/>
              </a:tabLst>
            </a:pPr>
            <a:endParaRPr lang="pt-BR" sz="1500" dirty="0" smtClean="0"/>
          </a:p>
          <a:p>
            <a:pPr algn="just" defTabSz="900113">
              <a:tabLst>
                <a:tab pos="711200" algn="l"/>
              </a:tabLst>
            </a:pPr>
            <a:r>
              <a:rPr lang="pt-BR" sz="1500" dirty="0" smtClean="0"/>
              <a:t>Por definição, o desvio-padrão </a:t>
            </a:r>
            <a:r>
              <a:rPr lang="el-GR" sz="1500" dirty="0" smtClean="0"/>
              <a:t>σ</a:t>
            </a:r>
            <a:r>
              <a:rPr lang="pt-BR" sz="1500" dirty="0" smtClean="0"/>
              <a:t> de um número infinito de dados é a raiz quadrada da soma de todos os desvios médios individuais elevados ao quadrado dividida pelo número de leituras.</a:t>
            </a:r>
          </a:p>
          <a:p>
            <a:pPr algn="just" defTabSz="900113">
              <a:tabLst>
                <a:tab pos="711200" algn="l"/>
              </a:tabLst>
            </a:pPr>
            <a:endParaRPr lang="pt-BR" sz="1500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500" i="1" dirty="0" smtClean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pt-BR" sz="1500" i="1" dirty="0" smtClean="0"/>
              <a:t> </a:t>
            </a:r>
            <a:endParaRPr lang="pt-BR" sz="15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 smtClean="0">
                <a:solidFill>
                  <a:schemeClr val="tx1"/>
                </a:solidFill>
              </a:rPr>
              <a:t>4.Analise estatística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9</a:t>
            </a:fld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77346" y="134076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4.1</a:t>
            </a:r>
            <a:r>
              <a:rPr lang="pt-BR" dirty="0" smtClean="0"/>
              <a:t>. Média aritmética: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77346" y="263691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.2 </a:t>
            </a:r>
            <a:r>
              <a:rPr lang="pt-BR" dirty="0" smtClean="0"/>
              <a:t>Desvio</a:t>
            </a:r>
            <a:r>
              <a:rPr lang="en-US" dirty="0" smtClean="0"/>
              <a:t> de</a:t>
            </a:r>
            <a:r>
              <a:rPr lang="pt-BR" dirty="0" smtClean="0"/>
              <a:t> média: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77346" y="370774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4.3 Desvio de médio:</a:t>
            </a:r>
            <a:endParaRPr lang="pt-BR" dirty="0"/>
          </a:p>
        </p:txBody>
      </p:sp>
      <p:sp>
        <p:nvSpPr>
          <p:cNvPr id="8" name="CaixaDeTexto 5"/>
          <p:cNvSpPr txBox="1"/>
          <p:nvPr/>
        </p:nvSpPr>
        <p:spPr>
          <a:xfrm>
            <a:off x="677346" y="47988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4.4 </a:t>
            </a:r>
            <a:r>
              <a:rPr lang="pt-BR" dirty="0" smtClean="0"/>
              <a:t>Desvio-Padrão: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077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3186</TotalTime>
  <Words>1194</Words>
  <Application>Microsoft Office PowerPoint</Application>
  <PresentationFormat>Apresentação na tela (4:3)</PresentationFormat>
  <Paragraphs>152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Concurso</vt:lpstr>
      <vt:lpstr>Universidade Católica de Pelotas  Engenharia Elétrica/Eletrônica   Instrumentação Eletrônica  Medição e erro</vt:lpstr>
      <vt:lpstr>Sumário</vt:lpstr>
      <vt:lpstr>1.Definições </vt:lpstr>
      <vt:lpstr>2.Exatidão e Precisão </vt:lpstr>
      <vt:lpstr>2.Exatidão e Precisão  </vt:lpstr>
      <vt:lpstr>3.Tipos de erros </vt:lpstr>
      <vt:lpstr>3.Tipos de erros </vt:lpstr>
      <vt:lpstr>3.Tipos de erros </vt:lpstr>
      <vt:lpstr>4.Analise estatística </vt:lpstr>
      <vt:lpstr>5.Probabilidade de erros </vt:lpstr>
      <vt:lpstr>5.Probabilidade de erros </vt:lpstr>
      <vt:lpstr>5.Probabilidade de erros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Católica de Pelotas  Engenharia Elétrica/Eletrônica   Implementação de Operadores Lógicos Aritméticos em Ponto Flutuante para Protoripação em Estruturas de Filtragem Adaptativa</dc:title>
  <dc:creator>Maique</dc:creator>
  <cp:lastModifiedBy>lenin</cp:lastModifiedBy>
  <cp:revision>129</cp:revision>
  <dcterms:created xsi:type="dcterms:W3CDTF">2011-10-19T15:43:41Z</dcterms:created>
  <dcterms:modified xsi:type="dcterms:W3CDTF">2013-03-08T21:17:26Z</dcterms:modified>
</cp:coreProperties>
</file>