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 varScale="1">
        <p:scale>
          <a:sx n="73" d="100"/>
          <a:sy n="73" d="100"/>
        </p:scale>
        <p:origin x="-900" y="-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551940" y="359898"/>
            <a:ext cx="802386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551940" y="1850064"/>
            <a:ext cx="802386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BE0A62-C9C8-4964-83AF-BA788226C77F}" type="datetimeFigureOut">
              <a:rPr lang="pt-BR" smtClean="0"/>
              <a:pPr/>
              <a:t>04/04/2013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0C4D01-7858-43E8-BDE3-8DB461CCEB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98219" y="1413802"/>
            <a:ext cx="227838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253607" y="1345016"/>
            <a:ext cx="69342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BE0A62-C9C8-4964-83AF-BA788226C77F}" type="datetimeFigureOut">
              <a:rPr lang="pt-BR" smtClean="0"/>
              <a:pPr/>
              <a:t>04/04/2013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0C4D01-7858-43E8-BDE3-8DB461CCEB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429500" y="274641"/>
            <a:ext cx="19812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38250" y="274642"/>
            <a:ext cx="602615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BE0A62-C9C8-4964-83AF-BA788226C77F}" type="datetimeFigureOut">
              <a:rPr lang="pt-BR" smtClean="0"/>
              <a:pPr/>
              <a:t>04/04/2013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0C4D01-7858-43E8-BDE3-8DB461CCEB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BE0A62-C9C8-4964-83AF-BA788226C77F}" type="datetimeFigureOut">
              <a:rPr lang="pt-BR" smtClean="0"/>
              <a:pPr/>
              <a:t>04/04/2013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0C4D01-7858-43E8-BDE3-8DB461CCEB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473132" y="-54"/>
            <a:ext cx="74295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93258" y="2600325"/>
            <a:ext cx="69342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793258" y="1066800"/>
            <a:ext cx="69342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BE0A62-C9C8-4964-83AF-BA788226C77F}" type="datetimeFigureOut">
              <a:rPr lang="pt-BR" smtClean="0"/>
              <a:pPr/>
              <a:t>04/04/2013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0C4D01-7858-43E8-BDE3-8DB461CCEB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476500" y="0"/>
            <a:ext cx="8255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353348" y="2814656"/>
            <a:ext cx="227838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608736" y="2745870"/>
            <a:ext cx="69342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55242" y="274320"/>
            <a:ext cx="812292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555242" y="1524000"/>
            <a:ext cx="39624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15762" y="1524000"/>
            <a:ext cx="39624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BE0A62-C9C8-4964-83AF-BA788226C77F}" type="datetimeFigureOut">
              <a:rPr lang="pt-BR" smtClean="0"/>
              <a:pPr/>
              <a:t>04/04/2013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0C4D01-7858-43E8-BDE3-8DB461CCEB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5160336"/>
            <a:ext cx="89154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328278"/>
            <a:ext cx="435864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5052060" y="328278"/>
            <a:ext cx="435864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95300" y="969336"/>
            <a:ext cx="435864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52060" y="969336"/>
            <a:ext cx="435864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BE0A62-C9C8-4964-83AF-BA788226C77F}" type="datetimeFigureOut">
              <a:rPr lang="pt-BR" smtClean="0"/>
              <a:pPr/>
              <a:t>04/04/2013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0C4D01-7858-43E8-BDE3-8DB461CCEB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55242" y="274320"/>
            <a:ext cx="812292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BE0A62-C9C8-4964-83AF-BA788226C77F}" type="datetimeFigureOut">
              <a:rPr lang="pt-BR" smtClean="0"/>
              <a:pPr/>
              <a:t>04/04/2013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0C4D01-7858-43E8-BDE3-8DB461CCEB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99566" y="0"/>
            <a:ext cx="8806434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BE0A62-C9C8-4964-83AF-BA788226C77F}" type="datetimeFigureOut">
              <a:rPr lang="pt-BR" smtClean="0"/>
              <a:pPr/>
              <a:t>04/04/2013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0C4D01-7858-43E8-BDE3-8DB461CCEB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99566" y="-54"/>
            <a:ext cx="79248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16778"/>
            <a:ext cx="41275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95300" y="1406964"/>
            <a:ext cx="41275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95300" y="2133602"/>
            <a:ext cx="883285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BE0A62-C9C8-4964-83AF-BA788226C77F}" type="datetimeFigureOut">
              <a:rPr lang="pt-BR" smtClean="0"/>
              <a:pPr/>
              <a:t>04/04/2013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0C4D01-7858-43E8-BDE3-8DB461CCEB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77471" y="1066800"/>
            <a:ext cx="29718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BE0A62-C9C8-4964-83AF-BA788226C77F}" type="datetimeFigureOut">
              <a:rPr lang="pt-BR" smtClean="0"/>
              <a:pPr/>
              <a:t>04/04/2013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0C4D01-7858-43E8-BDE3-8DB461CCEB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825500" y="1066800"/>
            <a:ext cx="4953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908050" y="1143005"/>
            <a:ext cx="47879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429785" y="954342"/>
            <a:ext cx="74295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420639" y="936786"/>
            <a:ext cx="703326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08050" y="4800600"/>
            <a:ext cx="47879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83919" y="-815922"/>
            <a:ext cx="1775461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82887" y="21104"/>
            <a:ext cx="1844040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98123" y="1055078"/>
            <a:ext cx="121952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97281" y="-54"/>
            <a:ext cx="8808721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555242" y="274638"/>
            <a:ext cx="812292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555242" y="1447800"/>
            <a:ext cx="812292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879850" y="6305550"/>
            <a:ext cx="23114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3BE0A62-C9C8-4964-83AF-BA788226C77F}" type="datetimeFigureOut">
              <a:rPr lang="pt-BR" smtClean="0"/>
              <a:pPr/>
              <a:t>04/04/2013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6191250" y="6305550"/>
            <a:ext cx="31369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9331452" y="6305550"/>
            <a:ext cx="4953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70C4D01-7858-43E8-BDE3-8DB461CCEB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99566" y="-54"/>
            <a:ext cx="79248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.gi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64768" y="1196752"/>
            <a:ext cx="1143000" cy="805016"/>
          </a:xfrm>
          <a:prstGeom prst="rect">
            <a:avLst/>
          </a:prstGeom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2793258" y="2600324"/>
            <a:ext cx="6934200" cy="3348956"/>
          </a:xfrm>
        </p:spPr>
        <p:txBody>
          <a:bodyPr>
            <a:normAutofit fontScale="90000"/>
          </a:bodyPr>
          <a:lstStyle/>
          <a:p>
            <a:pPr algn="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effectLst>
                  <a:outerShdw blurRad="114300" dist="203200" dir="16680000" sy="30000" kx="-1800000" algn="bl" rotWithShape="0">
                    <a:srgbClr val="FF0000">
                      <a:alpha val="32000"/>
                    </a:srgbClr>
                  </a:outerShdw>
                </a:effectLst>
              </a:rPr>
              <a:t>Ponte de Maxwell</a:t>
            </a:r>
            <a:r>
              <a:rPr lang="pt-BR" dirty="0" smtClean="0">
                <a:effectLst>
                  <a:outerShdw blurRad="50800" dist="38100" algn="l" rotWithShape="0">
                    <a:schemeClr val="accent6">
                      <a:lumMod val="75000"/>
                      <a:alpha val="12000"/>
                    </a:schemeClr>
                  </a:outerShdw>
                </a:effectLst>
              </a:rPr>
              <a:t/>
            </a:r>
            <a:br>
              <a:rPr lang="pt-BR" dirty="0" smtClean="0">
                <a:effectLst>
                  <a:outerShdw blurRad="50800" dist="38100" algn="l" rotWithShape="0">
                    <a:schemeClr val="accent6">
                      <a:lumMod val="75000"/>
                      <a:alpha val="12000"/>
                    </a:schemeClr>
                  </a:outerShdw>
                </a:effectLst>
              </a:rPr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1800" i="1" dirty="0" smtClean="0">
                <a:latin typeface="Berlin Sans FB Demi" pitchFamily="34" charset="0"/>
              </a:rPr>
              <a:t>Luciano </a:t>
            </a:r>
            <a:r>
              <a:rPr lang="pt-BR" sz="1800" i="1" dirty="0" err="1" smtClean="0">
                <a:latin typeface="Berlin Sans FB Demi" pitchFamily="34" charset="0"/>
              </a:rPr>
              <a:t>Lettnin</a:t>
            </a:r>
            <a:r>
              <a:rPr lang="pt-BR" sz="1800" i="1" dirty="0" smtClean="0">
                <a:latin typeface="Berlin Sans FB Demi" pitchFamily="34" charset="0"/>
              </a:rPr>
              <a:t/>
            </a:r>
            <a:br>
              <a:rPr lang="pt-BR" sz="1800" i="1" dirty="0" smtClean="0">
                <a:latin typeface="Berlin Sans FB Demi" pitchFamily="34" charset="0"/>
              </a:rPr>
            </a:br>
            <a:r>
              <a:rPr lang="pt-BR" sz="1800" i="1" dirty="0" smtClean="0">
                <a:latin typeface="Berlin Sans FB Demi" pitchFamily="34" charset="0"/>
              </a:rPr>
              <a:t>Abril/2013</a:t>
            </a:r>
            <a:r>
              <a:rPr lang="pt-BR" i="1" dirty="0" smtClean="0">
                <a:latin typeface="Berlin Sans FB Demi" pitchFamily="34" charset="0"/>
              </a:rPr>
              <a:t/>
            </a:r>
            <a:br>
              <a:rPr lang="pt-BR" i="1" dirty="0" smtClean="0">
                <a:latin typeface="Berlin Sans FB Demi" pitchFamily="34" charset="0"/>
              </a:rPr>
            </a:br>
            <a:endParaRPr lang="pt-BR" i="1" dirty="0">
              <a:latin typeface="Berlin Sans FB Demi" pitchFamily="34" charset="0"/>
            </a:endParaRPr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2793258" y="908720"/>
            <a:ext cx="6934200" cy="1224136"/>
          </a:xfrm>
        </p:spPr>
        <p:txBody>
          <a:bodyPr/>
          <a:lstStyle/>
          <a:p>
            <a:pPr algn="ctr"/>
            <a:r>
              <a:rPr lang="pt-BR" sz="2800" b="1" dirty="0" smtClean="0"/>
              <a:t>            </a:t>
            </a:r>
            <a:r>
              <a:rPr lang="pt-BR" sz="2800" b="1" dirty="0" smtClean="0">
                <a:solidFill>
                  <a:schemeClr val="accent6">
                    <a:lumMod val="75000"/>
                  </a:schemeClr>
                </a:solidFill>
              </a:rPr>
              <a:t>Universidade Católica de Pelotas</a:t>
            </a:r>
            <a:r>
              <a:rPr lang="pt-BR" sz="32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BR" sz="32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sz="32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BR" sz="32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sz="3200" b="1" dirty="0" smtClean="0">
                <a:solidFill>
                  <a:schemeClr val="accent6">
                    <a:lumMod val="75000"/>
                  </a:schemeClr>
                </a:solidFill>
              </a:rPr>
              <a:t>      </a:t>
            </a:r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</a:rPr>
              <a:t>Instrumentação Eletrônica – 2013/1</a:t>
            </a:r>
            <a:endParaRPr lang="pt-BR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6576" y="0"/>
            <a:ext cx="8541586" cy="764704"/>
          </a:xfrm>
        </p:spPr>
        <p:txBody>
          <a:bodyPr>
            <a:normAutofit/>
          </a:bodyPr>
          <a:lstStyle/>
          <a:p>
            <a:r>
              <a:rPr lang="pt-BR" sz="2400" dirty="0" smtClean="0"/>
              <a:t>Ponte de Maxwell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36576" y="836712"/>
            <a:ext cx="8640960" cy="5832648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Aplicação: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A ponte de Maxwell é geralmente utilizada na medida de indutâncias de baixo valor.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As condições de equilíbrio não dependem da frequência, ou da forma de onda do sinal proveniente do gerador.</a:t>
            </a:r>
            <a:endParaRPr lang="pt-BR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0831" y="3212976"/>
            <a:ext cx="4498645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ângulo 6"/>
          <p:cNvSpPr/>
          <p:nvPr/>
        </p:nvSpPr>
        <p:spPr>
          <a:xfrm>
            <a:off x="4448944" y="6093296"/>
            <a:ext cx="1849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Ponte de Maxwell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6576" y="0"/>
            <a:ext cx="8541586" cy="764704"/>
          </a:xfrm>
        </p:spPr>
        <p:txBody>
          <a:bodyPr>
            <a:normAutofit/>
          </a:bodyPr>
          <a:lstStyle/>
          <a:p>
            <a:r>
              <a:rPr lang="pt-BR" sz="2400" dirty="0" smtClean="0"/>
              <a:t>Ponte de Maxwell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36576" y="836712"/>
            <a:ext cx="8640960" cy="5832648"/>
          </a:xfrm>
        </p:spPr>
        <p:txBody>
          <a:bodyPr>
            <a:normAutofit/>
          </a:bodyPr>
          <a:lstStyle/>
          <a:p>
            <a:pPr algn="just"/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A figura abaixo apresenta o circuito da ponte de Maxwell, utilizada para medição de indutância, modelada com uma resistência </a:t>
            </a:r>
            <a:r>
              <a:rPr lang="pt-BR" sz="2600" dirty="0" err="1" smtClean="0">
                <a:latin typeface="Times New Roman" pitchFamily="18" charset="0"/>
                <a:cs typeface="Times New Roman" pitchFamily="18" charset="0"/>
              </a:rPr>
              <a:t>Rx</a:t>
            </a:r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 em série com a indutância Lx. Observe que o balanço da ponte é alcançado com um braço RC em paralelo. Esta configuração evita o uso de um indutor variável, que é um dispositivo caro e de baixa disponibilidade.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  <p:pic>
        <p:nvPicPr>
          <p:cNvPr id="8" name="Imagem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4848" y="3356992"/>
            <a:ext cx="396044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tângulo 8"/>
          <p:cNvSpPr/>
          <p:nvPr/>
        </p:nvSpPr>
        <p:spPr>
          <a:xfrm>
            <a:off x="4448944" y="6309320"/>
            <a:ext cx="1849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Ponte de Maxwell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6576" y="0"/>
            <a:ext cx="8541586" cy="764704"/>
          </a:xfrm>
        </p:spPr>
        <p:txBody>
          <a:bodyPr>
            <a:normAutofit/>
          </a:bodyPr>
          <a:lstStyle/>
          <a:p>
            <a:r>
              <a:rPr lang="pt-BR" sz="2400" dirty="0" smtClean="0"/>
              <a:t>Ponte de Maxwell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36576" y="836712"/>
            <a:ext cx="8640960" cy="5832648"/>
          </a:xfrm>
        </p:spPr>
        <p:txBody>
          <a:bodyPr>
            <a:normAutofit/>
          </a:bodyPr>
          <a:lstStyle/>
          <a:p>
            <a:pPr algn="just"/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No equilíbrio, os componentes da ponte de Maxwell satisfazem a equação: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De onde vem que:</a:t>
            </a:r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1032" y="2780928"/>
            <a:ext cx="403542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13040" y="4293096"/>
            <a:ext cx="1839913" cy="204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9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2600" y="1844824"/>
            <a:ext cx="3456384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6576" y="0"/>
            <a:ext cx="8541586" cy="764704"/>
          </a:xfrm>
        </p:spPr>
        <p:txBody>
          <a:bodyPr>
            <a:normAutofit/>
          </a:bodyPr>
          <a:lstStyle/>
          <a:p>
            <a:r>
              <a:rPr lang="pt-BR" sz="2400" dirty="0" smtClean="0"/>
              <a:t>Ponte de Maxwell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92560" y="836712"/>
            <a:ext cx="8913440" cy="583264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ponte de Maxwell é limitada à medida de indutâncias de bobinas com fatores de qualidade </a:t>
            </a:r>
            <a:r>
              <a:rPr lang="pt-BR" b="1" u="sng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médios (1&lt;Q&lt;10). Isto pode ser mostrado, considerando-se a segunda condição de equilíbrio, a qual diz que a soma dos ângulos de fase de um par de braços opostos deve ser igual à soma dos ângulos de fase do outro par. Como a soma dos ângulos de fase dos braços resistivos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é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zero, então a soma dos ângulos de fase dos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braços não resistivos também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deve ser zero. Uma bobina de alto fator de qualidade apresentará um ângulo de fase próximo de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+90º,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 que requer um ângulo de fase do braço capacitivo próximo de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-90º.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Isto por sua vez, requereria altíssimos e impraticáveis valores de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R1.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Por este motivo, bobinas com altos fatores de qualidade, são medidas com um outro tipo de ponte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chamada de ponte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Hay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. Para bobinas com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fator de qualidade muito baixo, a ponte de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Maxwell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também é inadequada, por causa de problemas de convergência de 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equilíbrio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(Q&lt;1). Valores baixos de </a:t>
            </a:r>
            <a:r>
              <a:rPr lang="pt-BR" b="1" u="sng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ocorrem em resistores indutivos, ou em bobinas de RF medidas em baixas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frequências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6576" y="0"/>
            <a:ext cx="8541586" cy="764704"/>
          </a:xfrm>
        </p:spPr>
        <p:txBody>
          <a:bodyPr>
            <a:normAutofit/>
          </a:bodyPr>
          <a:lstStyle/>
          <a:p>
            <a:r>
              <a:rPr lang="pt-BR" sz="2400" dirty="0" smtClean="0"/>
              <a:t>Ponte de Maxwell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36576" y="620688"/>
            <a:ext cx="8640960" cy="6048672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Fator de Qualidade:</a:t>
            </a:r>
          </a:p>
          <a:p>
            <a:pPr algn="just"/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O fator de qualidade é o inverso do fator de perda, </a:t>
            </a:r>
            <a:r>
              <a:rPr lang="pt-BR" sz="2600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, isto é, quando maior o fator de qualidade, melhor as características reativas de um componente indutivo. Usualmente, o fator de qualidade é empregado na caracterização de indutores, enquanto que o fator de perda é utilizado para testar capacitores.</a:t>
            </a:r>
            <a:endParaRPr lang="pt-BR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6855" y="1124744"/>
            <a:ext cx="2633592" cy="1069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6576" y="0"/>
            <a:ext cx="8541586" cy="764704"/>
          </a:xfrm>
        </p:spPr>
        <p:txBody>
          <a:bodyPr>
            <a:normAutofit/>
          </a:bodyPr>
          <a:lstStyle/>
          <a:p>
            <a:r>
              <a:rPr lang="pt-BR" sz="2400" dirty="0" smtClean="0"/>
              <a:t>Ponte de Maxwell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36576" y="620688"/>
            <a:ext cx="8640960" cy="6048672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Equilíbrio deslizante:</a:t>
            </a:r>
          </a:p>
          <a:p>
            <a:pPr lvl="1" algn="just"/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Ela descreve a interação entre dois ajustes para a obtenção do equilíbrio, ou seja, nas equações para R e L, podemos observar que o ajuste de R3 para a obtenção do </a:t>
            </a:r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equilíbrio </a:t>
            </a:r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perturba o balanceamento resistivo através de R1. Deste modo, ajusta-se R1, então ajusta-se R3 e ao retornar ao R1, um novo ponto de </a:t>
            </a:r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equilíbrio </a:t>
            </a:r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é obtido. Este ponto de </a:t>
            </a:r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equilíbrio</a:t>
            </a:r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, parece deslocar-se para uma posição final após muitos ajustes.</a:t>
            </a:r>
            <a:endParaRPr lang="pt-BR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32920" y="4221087"/>
            <a:ext cx="3168352" cy="2271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1372</TotalTime>
  <Words>504</Words>
  <Application>Microsoft Office PowerPoint</Application>
  <PresentationFormat>Papel A4 (210 x 297 mm)</PresentationFormat>
  <Paragraphs>32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Solstício</vt:lpstr>
      <vt:lpstr>  Ponte de Maxwell  Luciano Lettnin Abril/2013 </vt:lpstr>
      <vt:lpstr>Ponte de Maxwell</vt:lpstr>
      <vt:lpstr>Ponte de Maxwell</vt:lpstr>
      <vt:lpstr>Ponte de Maxwell</vt:lpstr>
      <vt:lpstr>Ponte de Maxwell</vt:lpstr>
      <vt:lpstr>Ponte de Maxwell</vt:lpstr>
      <vt:lpstr>Ponte de Maxwell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Ponte de Maxwell  Luciano Lettnin Abril/2013</dc:title>
  <dc:creator>Luciano</dc:creator>
  <cp:lastModifiedBy>Luciano</cp:lastModifiedBy>
  <cp:revision>21</cp:revision>
  <dcterms:created xsi:type="dcterms:W3CDTF">2013-03-30T20:14:06Z</dcterms:created>
  <dcterms:modified xsi:type="dcterms:W3CDTF">2013-04-05T02:39:56Z</dcterms:modified>
</cp:coreProperties>
</file>