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C2216-FB03-493F-A475-5B8E96541CDF}" type="datetimeFigureOut">
              <a:rPr lang="pt-BR" smtClean="0"/>
              <a:pPr/>
              <a:t>08/03/2013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FC976-618C-4B9A-8FCC-39E3549307A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27F9D9-D276-4352-9217-5A2AD26CF6B8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7B4ACB-60F8-4B5A-A184-07D48D4AFE6B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862DA6-952D-4786-8C41-6E0F7C841489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1F54D5-D598-450F-A7E1-D776F9D19AEF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1A118-0627-4701-BF48-BB49C0932388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D9C8C-A788-4410-9686-E17D6247A047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08328-BC0E-4503-8808-52F34D26B26F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A7B054-7206-458B-A8AC-E8CB693AD976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63186A-C64E-4F81-AACC-859683D726F8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8695CC-5FE2-4C17-8012-D006B0174520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F551CF-AB44-4C1D-BE91-0FAD3FB3AD39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D5A922-FA6B-43C3-AEF9-2FC55F54A093}" type="datetime1">
              <a:rPr lang="pt-BR" smtClean="0"/>
              <a:pPr/>
              <a:t>08/03/2013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F3C378-B7F2-4A41-AB58-06E2892CF4F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32" y="404664"/>
            <a:ext cx="7884368" cy="1296144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dirty="0" smtClean="0"/>
              <a:t> </a:t>
            </a: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</a:t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</a:t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t-BR" sz="88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</a:t>
            </a:r>
            <a:r>
              <a:rPr lang="pt-BR" sz="44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Instrumentação Eletrônica</a:t>
            </a:r>
            <a:r>
              <a:rPr lang="pt-BR" sz="40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pt-BR" sz="4000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pt-BR" sz="40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835696" y="1556792"/>
            <a:ext cx="5688632" cy="2376264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Medição e Erro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1" i="0" u="none" strike="noStrike" kern="1200" cap="none" spc="0" normalizeH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Imagem 7" descr="ucp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1524000" cy="82867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3059832" y="422108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Maurício Fiss Rodrigues</a:t>
            </a:r>
          </a:p>
          <a:p>
            <a:pPr algn="ctr"/>
            <a:r>
              <a:rPr lang="pt-BR" dirty="0" smtClean="0"/>
              <a:t>Março de 2013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884368" cy="103549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Medição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-756592" y="1196752"/>
            <a:ext cx="96125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/>
            <a:r>
              <a:rPr lang="pt-BR" sz="3000" dirty="0" smtClean="0"/>
              <a:t>	</a:t>
            </a:r>
            <a:r>
              <a:rPr lang="pt-BR" sz="2400" dirty="0" smtClean="0"/>
              <a:t>Processo que ,em geral, envolve a utilização de um instrumento como meio físico para determinar uma grandeza ou valor de uma variável.</a:t>
            </a:r>
            <a:endParaRPr lang="pt-BR" sz="24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7544" y="2708920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Conjunto de termos</a:t>
            </a:r>
          </a:p>
          <a:p>
            <a:endParaRPr lang="pt-BR" dirty="0" smtClean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Instrumento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Exatidão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Precisão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Sensibilidade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Resolução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Erro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1800" dirty="0" smtClean="0"/>
              <a:t>	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   </a:t>
            </a:r>
            <a:r>
              <a:rPr lang="pt-BR" i="1" u="sng" dirty="0" smtClean="0"/>
              <a:t>Exatidão</a:t>
            </a:r>
            <a:r>
              <a:rPr lang="pt-BR" dirty="0" smtClean="0"/>
              <a:t> – Grau de proximidade ou concordância entre o valor medido e o valor verdadeiro.</a:t>
            </a:r>
          </a:p>
          <a:p>
            <a:pPr algn="just">
              <a:buNone/>
            </a:pPr>
            <a:r>
              <a:rPr lang="pt-BR" dirty="0" smtClean="0"/>
              <a:t> </a:t>
            </a:r>
            <a:r>
              <a:rPr lang="pt-BR" dirty="0" smtClean="0"/>
              <a:t>  </a:t>
            </a:r>
          </a:p>
          <a:p>
            <a:pPr algn="just">
              <a:buNone/>
            </a:pPr>
            <a:r>
              <a:rPr lang="pt-BR" dirty="0" smtClean="0"/>
              <a:t> </a:t>
            </a:r>
            <a:r>
              <a:rPr lang="pt-BR" dirty="0" smtClean="0"/>
              <a:t>   </a:t>
            </a:r>
            <a:r>
              <a:rPr lang="pt-BR" i="1" u="sng" dirty="0" smtClean="0"/>
              <a:t>Precisão</a:t>
            </a:r>
            <a:r>
              <a:rPr lang="pt-BR" i="1" dirty="0" smtClean="0"/>
              <a:t> </a:t>
            </a:r>
            <a:r>
              <a:rPr lang="pt-BR" dirty="0" smtClean="0"/>
              <a:t>– Grau de concordância entre várias indicações do valor de uma mesma grandeza dentro de um conjunto de medidas ou instrumentos.</a:t>
            </a:r>
            <a:endParaRPr lang="pt-BR" u="sng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Exatidão e Precisão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2900" dirty="0" smtClean="0"/>
              <a:t>	</a:t>
            </a:r>
            <a:r>
              <a:rPr lang="pt-BR" sz="2900" dirty="0" smtClean="0"/>
              <a:t>O numero de algarismos significativos com que o resultado é expresso é indicador da precisão de uma medida.</a:t>
            </a:r>
            <a:endParaRPr lang="pt-BR" sz="2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Algarismos Significativos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pt-BR" dirty="0" smtClean="0"/>
          </a:p>
          <a:p>
            <a:pPr algn="just">
              <a:buFont typeface="Arial" pitchFamily="34" charset="0"/>
              <a:buChar char="•"/>
            </a:pPr>
            <a:endParaRPr lang="pt-BR" dirty="0" smtClean="0"/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Erros Grosseiros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Erros Sistemáticos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Erros Aleatórios</a:t>
            </a:r>
          </a:p>
          <a:p>
            <a:pPr algn="just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  </a:t>
            </a:r>
            <a:r>
              <a:rPr lang="pt-BR" dirty="0" smtClean="0"/>
              <a:t>Erros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1800" dirty="0" smtClean="0"/>
              <a:t>	</a:t>
            </a:r>
            <a:r>
              <a:rPr lang="pt-BR" sz="1800" dirty="0" smtClean="0"/>
              <a:t>    </a:t>
            </a:r>
            <a:r>
              <a:rPr lang="pt-BR" sz="1800" b="1" dirty="0" smtClean="0"/>
              <a:t>Erros Grosseiros </a:t>
            </a:r>
            <a:r>
              <a:rPr lang="pt-BR" sz="1800" dirty="0" smtClean="0"/>
              <a:t>- Esta classe de erros abrange, principalmente , os   erros humanos nas leituras de escalas e na utilização de instrumentos, e erros em cálculos e registro de resultados.</a:t>
            </a:r>
          </a:p>
          <a:p>
            <a:pPr algn="just">
              <a:buNone/>
            </a:pPr>
            <a:endParaRPr lang="pt-BR" sz="1800" dirty="0" smtClean="0"/>
          </a:p>
          <a:p>
            <a:pPr algn="just">
              <a:buNone/>
            </a:pPr>
            <a:r>
              <a:rPr lang="pt-BR" sz="1800" dirty="0" smtClean="0"/>
              <a:t>	    </a:t>
            </a:r>
            <a:r>
              <a:rPr lang="pt-BR" sz="1800" b="1" dirty="0" smtClean="0"/>
              <a:t>Erros Sistemáticos </a:t>
            </a:r>
            <a:r>
              <a:rPr lang="pt-BR" sz="1800" dirty="0" smtClean="0"/>
              <a:t>– Falha dos instrumentos,  devido a com</a:t>
            </a:r>
            <a:r>
              <a:rPr lang="pt-BR" sz="1800" dirty="0" smtClean="0"/>
              <a:t>ponentes defeituosos ou desgastados, e efeitos ambientais sobre o equipamento ou usuário. </a:t>
            </a:r>
          </a:p>
          <a:p>
            <a:pPr lvl="2" algn="just"/>
            <a:r>
              <a:rPr lang="pt-BR" sz="1600" b="1" dirty="0" smtClean="0"/>
              <a:t>Erros estáticos </a:t>
            </a:r>
            <a:r>
              <a:rPr lang="pt-BR" sz="1600" dirty="0" smtClean="0"/>
              <a:t>– Pela limitação do dispositivos </a:t>
            </a:r>
          </a:p>
          <a:p>
            <a:pPr lvl="2" algn="just"/>
            <a:r>
              <a:rPr lang="pt-BR" sz="1600" b="1" dirty="0" smtClean="0"/>
              <a:t>Erros dinâmicos </a:t>
            </a:r>
            <a:r>
              <a:rPr lang="pt-BR" sz="1600" dirty="0" smtClean="0"/>
              <a:t>-  Atraso do instrumento</a:t>
            </a:r>
          </a:p>
          <a:p>
            <a:pPr lvl="2" algn="just">
              <a:buNone/>
            </a:pPr>
            <a:endParaRPr lang="pt-BR" sz="1600" b="1" dirty="0" smtClean="0"/>
          </a:p>
          <a:p>
            <a:pPr lvl="2" algn="just">
              <a:buNone/>
            </a:pPr>
            <a:r>
              <a:rPr lang="pt-BR" sz="1800" b="1" dirty="0" smtClean="0"/>
              <a:t>Erros Aleatórios – </a:t>
            </a:r>
            <a:r>
              <a:rPr lang="pt-BR" sz="1800" dirty="0" smtClean="0"/>
              <a:t>Devido a causas desconhecidas, e ocorrem mesmo que todos os erros sistemáticos tenham sido levado em conta.</a:t>
            </a:r>
            <a:r>
              <a:rPr lang="pt-BR" sz="1800" b="1" dirty="0" smtClean="0"/>
              <a:t>     </a:t>
            </a:r>
            <a:r>
              <a:rPr lang="pt-BR" sz="1200" dirty="0" smtClean="0"/>
              <a:t>	</a:t>
            </a:r>
            <a:endParaRPr lang="pt-BR" sz="1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 </a:t>
            </a:r>
            <a:r>
              <a:rPr lang="pt-BR" dirty="0" smtClean="0"/>
              <a:t>Erros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None/>
            </a:pPr>
            <a:r>
              <a:rPr lang="pt-BR" dirty="0" smtClean="0"/>
              <a:t>	</a:t>
            </a:r>
            <a:r>
              <a:rPr lang="pt-BR" dirty="0" smtClean="0"/>
              <a:t>	</a:t>
            </a:r>
            <a:r>
              <a:rPr lang="pt-BR" sz="2400" dirty="0" smtClean="0"/>
              <a:t>Uma análise de medidas é uma pratica comum, porque permite a determinação analítica do grau de incerteza do resultado final. </a:t>
            </a:r>
          </a:p>
          <a:p>
            <a:pPr marL="624078" indent="-514350" algn="just">
              <a:buNone/>
            </a:pPr>
            <a:endParaRPr lang="pt-BR" sz="2400" dirty="0" smtClean="0"/>
          </a:p>
          <a:p>
            <a:pPr marL="624078" indent="-514350" algn="just"/>
            <a:r>
              <a:rPr lang="pt-BR" sz="1800" b="1" dirty="0" smtClean="0"/>
              <a:t>Média  Aritmética </a:t>
            </a:r>
            <a:r>
              <a:rPr lang="pt-BR" sz="1800" dirty="0" smtClean="0"/>
              <a:t>– Média aritmética de um conjunto de leituras </a:t>
            </a:r>
          </a:p>
          <a:p>
            <a:pPr marL="624078" indent="-514350" algn="just"/>
            <a:r>
              <a:rPr lang="pt-BR" sz="1800" b="1" dirty="0" smtClean="0"/>
              <a:t>Desvio da Média </a:t>
            </a:r>
            <a:r>
              <a:rPr lang="pt-BR" sz="1800" dirty="0" smtClean="0"/>
              <a:t>– Afastamento de uma leitura </a:t>
            </a:r>
          </a:p>
          <a:p>
            <a:pPr marL="624078" indent="-514350" algn="just"/>
            <a:r>
              <a:rPr lang="pt-BR" sz="1800" b="1" dirty="0" smtClean="0"/>
              <a:t>Desvio  Médio – </a:t>
            </a:r>
            <a:r>
              <a:rPr lang="pt-BR" sz="1800" dirty="0" smtClean="0"/>
              <a:t>Indicador de precisão</a:t>
            </a:r>
          </a:p>
          <a:p>
            <a:pPr marL="624078" indent="-514350" algn="just"/>
            <a:r>
              <a:rPr lang="pt-BR" sz="1800" b="1" dirty="0" smtClean="0"/>
              <a:t>Desvio Padrão – </a:t>
            </a:r>
            <a:r>
              <a:rPr lang="pt-BR" sz="1800" dirty="0" smtClean="0"/>
              <a:t>Estatística dos erros aleatórios</a:t>
            </a:r>
            <a:endParaRPr lang="pt-BR" sz="1800" b="1" dirty="0" smtClean="0"/>
          </a:p>
          <a:p>
            <a:pPr marL="624078" indent="-514350" algn="just"/>
            <a:endParaRPr lang="pt-BR" sz="1800" dirty="0" smtClean="0"/>
          </a:p>
          <a:p>
            <a:pPr marL="624078" indent="-514350" algn="just">
              <a:buNone/>
            </a:pP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Análise </a:t>
            </a:r>
            <a:r>
              <a:rPr lang="pt-BR" dirty="0" err="1" smtClean="0"/>
              <a:t>Estatistica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Probabilidade de Erros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  Distribuição Normal de Erros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  Erro Provável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   Erros-Limite </a:t>
            </a:r>
          </a:p>
          <a:p>
            <a:pPr lvl="1">
              <a:buFont typeface="Arial" pitchFamily="34" charset="0"/>
              <a:buChar char="•"/>
            </a:pPr>
            <a:endParaRPr lang="pt-BR" b="1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3C378-B7F2-4A41-AB58-06E2892CF4F9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573</TotalTime>
  <Words>58</Words>
  <Application>Microsoft Office PowerPoint</Application>
  <PresentationFormat>Apresentação na tela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Concurso</vt:lpstr>
      <vt:lpstr>                      Instrumentação Eletrônica </vt:lpstr>
      <vt:lpstr>Medição</vt:lpstr>
      <vt:lpstr>Exatidão e Precisão</vt:lpstr>
      <vt:lpstr>Algarismos Significativos</vt:lpstr>
      <vt:lpstr>  Erros</vt:lpstr>
      <vt:lpstr> Erros</vt:lpstr>
      <vt:lpstr>Análise Estatistica</vt:lpstr>
      <vt:lpstr>Probabilidade de Erros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Mauricio</dc:creator>
  <cp:lastModifiedBy>Bradesco</cp:lastModifiedBy>
  <cp:revision>57</cp:revision>
  <dcterms:created xsi:type="dcterms:W3CDTF">2012-11-01T21:54:59Z</dcterms:created>
  <dcterms:modified xsi:type="dcterms:W3CDTF">2013-03-08T21:56:11Z</dcterms:modified>
</cp:coreProperties>
</file>