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sldIdLst>
    <p:sldId id="273" r:id="rId2"/>
    <p:sldId id="257" r:id="rId3"/>
    <p:sldId id="258" r:id="rId4"/>
    <p:sldId id="270" r:id="rId5"/>
    <p:sldId id="285" r:id="rId6"/>
    <p:sldId id="294" r:id="rId7"/>
    <p:sldId id="286" r:id="rId8"/>
    <p:sldId id="287" r:id="rId9"/>
    <p:sldId id="288" r:id="rId10"/>
    <p:sldId id="289" r:id="rId11"/>
    <p:sldId id="290" r:id="rId12"/>
    <p:sldId id="280" r:id="rId13"/>
    <p:sldId id="264" r:id="rId14"/>
    <p:sldId id="291" r:id="rId15"/>
    <p:sldId id="292" r:id="rId16"/>
    <p:sldId id="293" r:id="rId17"/>
    <p:sldId id="283" r:id="rId18"/>
    <p:sldId id="284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24A127-52A3-4BA9-B88B-87E5A7B3BE25}" type="datetimeFigureOut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830E272-A16A-4F08-BE00-8AA30EFE68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921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7D44D0-2B02-4DC1-80CB-EE9E09E11DBD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2916F0-492F-48A6-889C-0A750D6897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23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4A931-A5C2-457E-8397-67B2FAD63DAA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B349-ADF6-4F9F-B0C2-47267722D4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96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AFB3E-3455-4807-AD39-C268DEF4692C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A659-72F7-4B55-972B-B87995BD82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92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A6407-19F1-40E7-9FCD-6AD73A3BFE7A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44DAE-12A5-4CB4-9194-A347032769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94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BA923B-1B19-4F03-B286-0558E9DDF3C7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5ADD97-2128-4378-9F24-7A72335D07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3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1BFA6-4B4A-4B3F-9147-5D3C49F757FB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9AF4A-24CA-4A09-88D8-159331F943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54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522B63-1670-4C1A-BAA6-47312BFF92ED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A09FD-8CE7-4087-883C-1079DFA129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4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44CA0-29E6-424B-9759-91E4C1773F4D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3D199-80E4-457D-B947-F01947C89E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24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AB73-64DE-4EBE-ABAB-729683623309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FD6-0EB1-4FB9-BF87-B6E8BB7609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78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F7595D-A426-4EC4-BFC8-8CF4B802F9E8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A53821-805A-477D-85A9-F20AB4F56C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38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33E418-2BF5-49C5-A981-42BAAA549772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DE495DF-9048-4E91-A467-D1086539F7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23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6B01F17-5FDB-4D3A-BC82-D00E07981E64}" type="datetime1">
              <a:rPr lang="pt-BR"/>
              <a:pPr>
                <a:defRPr/>
              </a:pPr>
              <a:t>05/07/2013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096F66A-28A3-43E2-AE9A-276F7AD2D0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1" r:id="rId2"/>
    <p:sldLayoutId id="2147483708" r:id="rId3"/>
    <p:sldLayoutId id="2147483702" r:id="rId4"/>
    <p:sldLayoutId id="2147483709" r:id="rId5"/>
    <p:sldLayoutId id="2147483703" r:id="rId6"/>
    <p:sldLayoutId id="2147483704" r:id="rId7"/>
    <p:sldLayoutId id="2147483710" r:id="rId8"/>
    <p:sldLayoutId id="2147483711" r:id="rId9"/>
    <p:sldLayoutId id="2147483705" r:id="rId10"/>
    <p:sldLayoutId id="214748370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234" y="548680"/>
            <a:ext cx="7772400" cy="1000418"/>
          </a:xfrm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0" dirty="0" smtClean="0">
                <a:effectLst/>
              </a:rPr>
              <a:t>Trena Ultrassônica</a:t>
            </a:r>
            <a:endParaRPr lang="pt-BR" sz="24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786642" y="4027258"/>
            <a:ext cx="7772400" cy="504825"/>
          </a:xfrm>
        </p:spPr>
        <p:txBody>
          <a:bodyPr/>
          <a:lstStyle/>
          <a:p>
            <a:pPr marR="0" algn="ctr">
              <a:spcBef>
                <a:spcPts val="0"/>
              </a:spcBef>
            </a:pPr>
            <a:r>
              <a:rPr lang="pt-BR" sz="1100" dirty="0" smtClean="0"/>
              <a:t>Universidade Católica de Pelotas</a:t>
            </a:r>
          </a:p>
          <a:p>
            <a:pPr marR="0" algn="ctr">
              <a:spcBef>
                <a:spcPts val="0"/>
              </a:spcBef>
            </a:pPr>
            <a:r>
              <a:rPr lang="pt-BR" sz="1100" dirty="0" smtClean="0"/>
              <a:t>Curso de Engenharia Eletrônica</a:t>
            </a:r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5925"/>
            <a:ext cx="10382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3271657" y="2011363"/>
            <a:ext cx="28023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pt-BR" dirty="0">
                <a:solidFill>
                  <a:prstClr val="black"/>
                </a:solidFill>
              </a:rPr>
              <a:t>Thiago Ferreira </a:t>
            </a:r>
            <a:r>
              <a:rPr lang="pt-BR" dirty="0" smtClean="0">
                <a:solidFill>
                  <a:prstClr val="black"/>
                </a:solidFill>
              </a:rPr>
              <a:t>Pontes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3766983" y="4532083"/>
            <a:ext cx="181171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/>
            <a:r>
              <a:rPr lang="pt-BR" sz="1100" dirty="0" smtClean="0">
                <a:solidFill>
                  <a:prstClr val="black"/>
                </a:solidFill>
              </a:rPr>
              <a:t>thiago0b12@gmail.com</a:t>
            </a:r>
            <a:endParaRPr lang="pt-BR" sz="1100" dirty="0">
              <a:solidFill>
                <a:prstClr val="black"/>
              </a:solidFill>
            </a:endParaRPr>
          </a:p>
        </p:txBody>
      </p:sp>
      <p:pic>
        <p:nvPicPr>
          <p:cNvPr id="717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75288"/>
            <a:ext cx="79216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9089" y="308967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solidFill>
                  <a:prstClr val="black"/>
                </a:solidFill>
              </a:rPr>
              <a:t>Instrumentação Eletrônica</a:t>
            </a:r>
            <a:endParaRPr lang="pt-B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90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Software PC</a:t>
            </a:r>
            <a:endParaRPr lang="pt-B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137"/>
            <a:ext cx="8229600" cy="4612159"/>
          </a:xfrm>
        </p:spPr>
        <p:txBody>
          <a:bodyPr>
            <a:normAutofit/>
          </a:bodyPr>
          <a:lstStyle/>
          <a:p>
            <a:pPr algn="just">
              <a:buSzPct val="100000"/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 Características</a:t>
            </a:r>
            <a:endParaRPr lang="pt-BR" sz="2000" dirty="0" smtClean="0">
              <a:solidFill>
                <a:srgbClr val="002060"/>
              </a:solidFill>
            </a:endParaRP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Leitura </a:t>
            </a:r>
            <a:r>
              <a:rPr lang="pt-BR" sz="1600" dirty="0"/>
              <a:t>dos cinco canais do conversor </a:t>
            </a:r>
            <a:r>
              <a:rPr lang="pt-BR" sz="1600" dirty="0" smtClean="0"/>
              <a:t>A/D da </a:t>
            </a:r>
            <a:r>
              <a:rPr lang="pt-BR" sz="1600" dirty="0"/>
              <a:t>placa de aquisição </a:t>
            </a:r>
            <a:r>
              <a:rPr lang="pt-BR" sz="1600" dirty="0" err="1" smtClean="0"/>
              <a:t>CD2000</a:t>
            </a:r>
            <a:endParaRPr lang="pt-BR" sz="1600" dirty="0" smtClean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 smtClean="0"/>
              <a:t> Conexão </a:t>
            </a:r>
            <a:r>
              <a:rPr lang="pt-BR" sz="1600" dirty="0"/>
              <a:t>USB – </a:t>
            </a:r>
            <a:r>
              <a:rPr lang="pt-BR" sz="1600" dirty="0" err="1"/>
              <a:t>UART</a:t>
            </a:r>
            <a:r>
              <a:rPr lang="pt-BR" sz="1600" dirty="0"/>
              <a:t>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Indicador </a:t>
            </a:r>
            <a:r>
              <a:rPr lang="pt-BR" sz="1600" dirty="0"/>
              <a:t>de distância (mm) e tensão </a:t>
            </a:r>
            <a:r>
              <a:rPr lang="pt-BR" sz="1600" dirty="0" smtClean="0"/>
              <a:t>(</a:t>
            </a:r>
            <a:r>
              <a:rPr lang="pt-BR" sz="1600" dirty="0" err="1" smtClean="0"/>
              <a:t>mV</a:t>
            </a:r>
            <a:r>
              <a:rPr lang="pt-BR" sz="1600" dirty="0" smtClean="0"/>
              <a:t>);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Indicador </a:t>
            </a:r>
            <a:r>
              <a:rPr lang="pt-BR" sz="1600" dirty="0"/>
              <a:t>gráfico de </a:t>
            </a:r>
            <a:r>
              <a:rPr lang="pt-BR" sz="1600" dirty="0" smtClean="0"/>
              <a:t>distância (cm);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Taxa </a:t>
            </a:r>
            <a:r>
              <a:rPr lang="pt-BR" sz="1600" dirty="0"/>
              <a:t>de leitura do </a:t>
            </a:r>
            <a:r>
              <a:rPr lang="pt-BR" sz="1600" dirty="0" smtClean="0"/>
              <a:t>A/D</a:t>
            </a:r>
            <a:r>
              <a:rPr lang="pt-BR" sz="1600" dirty="0"/>
              <a:t>: </a:t>
            </a:r>
            <a:r>
              <a:rPr lang="pt-BR" sz="1600" dirty="0" err="1"/>
              <a:t>10Hz</a:t>
            </a:r>
            <a:r>
              <a:rPr lang="pt-BR" sz="1600" dirty="0"/>
              <a:t>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Taxa </a:t>
            </a:r>
            <a:r>
              <a:rPr lang="pt-BR" sz="1600" dirty="0"/>
              <a:t>de atualização da interface: 1 Hz;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Filtragem </a:t>
            </a:r>
            <a:r>
              <a:rPr lang="pt-BR" sz="1600" dirty="0"/>
              <a:t>por média </a:t>
            </a:r>
            <a:r>
              <a:rPr lang="pt-BR" sz="1600" dirty="0" smtClean="0"/>
              <a:t>de </a:t>
            </a:r>
            <a:r>
              <a:rPr lang="pt-BR" sz="1600" dirty="0"/>
              <a:t>10 amostras</a:t>
            </a:r>
            <a:r>
              <a:rPr lang="pt-BR" sz="1600" dirty="0" smtClean="0"/>
              <a:t>;</a:t>
            </a:r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Filtragem por média </a:t>
            </a:r>
            <a:r>
              <a:rPr lang="pt-BR" sz="1600" dirty="0" smtClean="0"/>
              <a:t>móvel opcional (10, 20, 50, 100 e 200);</a:t>
            </a:r>
            <a:endParaRPr lang="pt-BR" sz="1600" dirty="0"/>
          </a:p>
          <a:p>
            <a:pPr lvl="1" algn="just">
              <a:buSzPct val="100000"/>
              <a:buFont typeface="Wingdings" pitchFamily="2" charset="2"/>
              <a:buChar char="q"/>
            </a:pPr>
            <a:r>
              <a:rPr lang="pt-BR" sz="1600" dirty="0"/>
              <a:t> </a:t>
            </a:r>
            <a:r>
              <a:rPr lang="pt-BR" sz="1600" dirty="0" smtClean="0"/>
              <a:t>Arquivo </a:t>
            </a:r>
            <a:r>
              <a:rPr lang="pt-BR" sz="1600" dirty="0"/>
              <a:t>de log, formato .</a:t>
            </a:r>
            <a:r>
              <a:rPr lang="pt-BR" sz="1600" dirty="0" err="1"/>
              <a:t>txt</a:t>
            </a:r>
            <a:r>
              <a:rPr lang="pt-BR" sz="1600" dirty="0"/>
              <a:t>, com data, hora, tensão e distância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29141240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Software PC</a:t>
            </a:r>
            <a:endParaRPr lang="pt-B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6327" y="1628800"/>
            <a:ext cx="6531346" cy="403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691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Software PC</a:t>
            </a:r>
            <a:endParaRPr lang="pt-B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6302" y="1149861"/>
            <a:ext cx="5271395" cy="544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02386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0354" y="1196752"/>
            <a:ext cx="8468110" cy="5040560"/>
          </a:xfrm>
        </p:spPr>
        <p:txBody>
          <a:bodyPr>
            <a:normAutofit/>
          </a:bodyPr>
          <a:lstStyle/>
          <a:p>
            <a:pPr marL="360000" lvl="1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Calibração.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Média </a:t>
            </a:r>
            <a:r>
              <a:rPr lang="pt-BR" sz="1600" dirty="0"/>
              <a:t>de 10.000 amostras em dois pontos cuja distância do ponto até o sensor é conhecida, sendo que o primeiro ponto representará o início e o outro o fim da faixa de operação ótima do instrumento. </a:t>
            </a: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Instrumento </a:t>
            </a:r>
            <a:r>
              <a:rPr lang="pt-BR" sz="2000" dirty="0">
                <a:solidFill>
                  <a:srgbClr val="002060"/>
                </a:solidFill>
              </a:rPr>
              <a:t>calibrado em 200 mm e 2000 m – Faixa linear do conversor AD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endParaRPr lang="pt-BR" sz="2000" dirty="0">
              <a:solidFill>
                <a:srgbClr val="002060"/>
              </a:solidFill>
            </a:endParaRP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Instrumento </a:t>
            </a:r>
            <a:r>
              <a:rPr lang="pt-BR" sz="2000" dirty="0">
                <a:solidFill>
                  <a:srgbClr val="002060"/>
                </a:solidFill>
              </a:rPr>
              <a:t>calibrado em 50 mm e 4000 mm – Faixa máxima de </a:t>
            </a:r>
            <a:r>
              <a:rPr lang="pt-BR" sz="2000" dirty="0" smtClean="0">
                <a:solidFill>
                  <a:srgbClr val="002060"/>
                </a:solidFill>
              </a:rPr>
              <a:t>operação:</a:t>
            </a:r>
            <a:endParaRPr lang="pt-BR" sz="2000" dirty="0">
              <a:solidFill>
                <a:srgbClr val="002060"/>
              </a:solidFill>
            </a:endParaRPr>
          </a:p>
          <a:p>
            <a:pPr marL="140925" lvl="2" indent="0" algn="just" fontAlgn="auto">
              <a:spcAft>
                <a:spcPts val="0"/>
              </a:spcAft>
              <a:buClrTx/>
              <a:buNone/>
              <a:defRPr/>
            </a:pPr>
            <a:endParaRPr lang="pt-BR" sz="1600" dirty="0" smtClean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621348" lvl="1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600" dirty="0" smtClean="0"/>
          </a:p>
          <a:p>
            <a:pPr marL="365760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2000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Resultados</a:t>
            </a:r>
            <a:endParaRPr lang="pt-BR" sz="2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57200" y="3286919"/>
          <a:ext cx="8229600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Distância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Média (10 amostras)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Erro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201,23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1,23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500,96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0,96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1100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1099,51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0,49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1998,74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1,26 mm</a:t>
                      </a:r>
                      <a:endParaRPr lang="pt-BR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053713"/>
              </p:ext>
            </p:extLst>
          </p:nvPr>
        </p:nvGraphicFramePr>
        <p:xfrm>
          <a:off x="457200" y="5013176"/>
          <a:ext cx="8229600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Distância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Média (10 amostras)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Erro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61,17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11,17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208,63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8,63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1992,08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7,92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4000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3020,43 mm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979,57 mm</a:t>
                      </a:r>
                      <a:endParaRPr lang="pt-BR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0354" y="1196752"/>
            <a:ext cx="8468110" cy="5040560"/>
          </a:xfrm>
        </p:spPr>
        <p:txBody>
          <a:bodyPr>
            <a:normAutofit/>
          </a:bodyPr>
          <a:lstStyle/>
          <a:p>
            <a:pPr marL="360000" lvl="1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Ensaio de Precisão.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/>
              <a:t>I</a:t>
            </a:r>
            <a:r>
              <a:rPr lang="pt-BR" sz="1600" dirty="0" smtClean="0"/>
              <a:t>nstrumento colocado </a:t>
            </a:r>
            <a:r>
              <a:rPr lang="pt-BR" sz="1600" dirty="0"/>
              <a:t>à uma distância fixa de 345 mm (±1 mm) de um objeto plano com área maior que 2 m²;</a:t>
            </a: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Realizadas </a:t>
            </a:r>
            <a:r>
              <a:rPr lang="pt-BR" sz="1600" dirty="0"/>
              <a:t>medidas durante um período de aproximadamente 5 minutos utilizando filtros de média móvel de 1 (filtro desligado), 10, 20, 50, 100 e 200 coeficientes, e seguido da média aritmética de 10 amostras.</a:t>
            </a: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Através </a:t>
            </a:r>
            <a:r>
              <a:rPr lang="pt-BR" sz="1600" dirty="0"/>
              <a:t>do arquivo de log, foram realizados os cálculos da média, do desvio padrão e do erro total das amostras, fornecendo assim um indicador da precisão do instrumento.</a:t>
            </a:r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621348" lvl="1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600" dirty="0" smtClean="0"/>
          </a:p>
          <a:p>
            <a:pPr marL="365760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2000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Resultados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35045"/>
              </p:ext>
            </p:extLst>
          </p:nvPr>
        </p:nvGraphicFramePr>
        <p:xfrm>
          <a:off x="518864" y="4077072"/>
          <a:ext cx="8229600" cy="1463040"/>
        </p:xfrm>
        <a:graphic>
          <a:graphicData uri="http://schemas.openxmlformats.org/drawingml/2006/table">
            <a:tbl>
              <a:tblPr firstRow="1" firstCol="1" bandRow="1"/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Filtro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Valor Máximo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Valor Mínimo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Média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Desvio Padrão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Erro Médio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Atraso (seg.)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Amostras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N/A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357,00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331,26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344,05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4,82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0,95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(0)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355,63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335,09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343,51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4,04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1,49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(1)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350,11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338,81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344,12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2,45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0,88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(2)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348,96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338,83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344,17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1,72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0,83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(5)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346,12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341,79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344,10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1,02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0,90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(10)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345,88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342,82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344,21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0,56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0,79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</a:t>
                      </a:r>
                      <a:endParaRPr lang="pt-BR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277 - (20)</a:t>
                      </a:r>
                      <a:endParaRPr lang="pt-BR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0899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Resultados</a:t>
            </a:r>
            <a:endParaRPr lang="pt-BR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89" y="1268760"/>
            <a:ext cx="4298280" cy="258792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169" y="1268760"/>
            <a:ext cx="4298280" cy="258792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82" y="3856682"/>
            <a:ext cx="4298280" cy="2587922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169" y="3856682"/>
            <a:ext cx="4298280" cy="258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6119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Resultados</a:t>
            </a:r>
            <a:endParaRPr lang="pt-BR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37127"/>
            <a:ext cx="4298278" cy="258792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925049"/>
            <a:ext cx="4298278" cy="258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2154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4784"/>
            <a:ext cx="8468110" cy="5040560"/>
          </a:xfrm>
        </p:spPr>
        <p:txBody>
          <a:bodyPr>
            <a:normAutofit/>
          </a:bodyPr>
          <a:lstStyle/>
          <a:p>
            <a:pPr marL="360000" lvl="1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Podemos concluir que:</a:t>
            </a: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Foi possível o desenvolvimento do circuito proposto;</a:t>
            </a:r>
            <a:endParaRPr lang="pt-BR" sz="1600" dirty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Os resultados mostram que, apesar dos problemas encontrados, o instrumento apresentou uma boa precisão e exatidão;</a:t>
            </a:r>
            <a:endParaRPr lang="pt-BR" sz="1600" dirty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O objetivo principal do projeto foi cumprido.</a:t>
            </a:r>
            <a:endParaRPr lang="pt-BR" sz="1600" dirty="0"/>
          </a:p>
          <a:p>
            <a:pPr marL="360000" lvl="1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600" dirty="0" smtClean="0"/>
          </a:p>
          <a:p>
            <a:pPr marL="360000" lvl="1" indent="-457200" algn="just" fontAlgn="auto">
              <a:spcAft>
                <a:spcPts val="0"/>
              </a:spcAft>
              <a:buClr>
                <a:srgbClr val="838D9B"/>
              </a:buClr>
              <a:buFont typeface="Wingdings" pitchFamily="2" charset="2"/>
              <a:buChar char="q"/>
              <a:defRPr/>
            </a:pPr>
            <a:r>
              <a:rPr lang="pt-BR" sz="2000" dirty="0" smtClean="0">
                <a:solidFill>
                  <a:srgbClr val="002060"/>
                </a:solidFill>
              </a:rPr>
              <a:t>Melhorias Propostas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Substituir o conversor D/A por um conversor paralelo/série;</a:t>
            </a:r>
            <a:endParaRPr lang="pt-BR" sz="1600" dirty="0" smtClean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Incluir uma rotina de calibração automática no software;</a:t>
            </a:r>
            <a:endParaRPr lang="pt-BR" sz="1600" dirty="0" smtClean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Explorar a frequência máxima de amostragem do sensor (</a:t>
            </a:r>
            <a:r>
              <a:rPr lang="pt-BR" sz="1600" dirty="0" err="1" smtClean="0"/>
              <a:t>15Hz</a:t>
            </a:r>
            <a:r>
              <a:rPr lang="pt-BR" sz="1600" dirty="0" smtClean="0"/>
              <a:t>)</a:t>
            </a:r>
            <a:r>
              <a:rPr lang="pt-BR" sz="1600" dirty="0" smtClean="0"/>
              <a:t>;</a:t>
            </a:r>
            <a:endParaRPr lang="pt-BR" sz="1600" dirty="0"/>
          </a:p>
          <a:p>
            <a:pPr marL="598125" lvl="2" indent="-457200" algn="just" fontAlgn="auto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pt-BR" sz="1600" dirty="0" smtClean="0"/>
              <a:t>Realizar novos testes com outros tipos de filtros com menor atraso.</a:t>
            </a:r>
            <a:endParaRPr lang="pt-BR" sz="1600" dirty="0"/>
          </a:p>
          <a:p>
            <a:pPr marL="0" lvl="1" indent="0" algn="just" fontAlgn="auto">
              <a:spcAft>
                <a:spcPts val="0"/>
              </a:spcAft>
              <a:buClr>
                <a:srgbClr val="838D9B"/>
              </a:buClr>
              <a:buNone/>
              <a:defRPr/>
            </a:pPr>
            <a:endParaRPr lang="en-US" sz="2000" dirty="0">
              <a:solidFill>
                <a:srgbClr val="002060"/>
              </a:solidFill>
            </a:endParaRPr>
          </a:p>
          <a:p>
            <a:pPr marL="140925" lvl="2" indent="0" algn="just" fontAlgn="auto">
              <a:spcAft>
                <a:spcPts val="0"/>
              </a:spcAft>
              <a:buClrTx/>
              <a:buNone/>
              <a:defRPr/>
            </a:pP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598125" lvl="2" indent="-457200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800" dirty="0" smtClean="0"/>
          </a:p>
          <a:p>
            <a:pPr marL="621348" lvl="1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1600" dirty="0" smtClean="0"/>
          </a:p>
          <a:p>
            <a:pPr marL="365760" indent="-256032"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sz="2000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6DB8A7-7AF5-4BCA-872D-B4B4FB9D5CB4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Conclusões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054671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234" y="548680"/>
            <a:ext cx="7772400" cy="1000418"/>
          </a:xfrm>
        </p:spPr>
        <p:txBody>
          <a:bodyPr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400" b="0" dirty="0" smtClean="0">
                <a:effectLst/>
              </a:rPr>
              <a:t>Trena Ultrassônica</a:t>
            </a:r>
            <a:endParaRPr lang="pt-BR" sz="24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786642" y="4027258"/>
            <a:ext cx="7772400" cy="504825"/>
          </a:xfrm>
        </p:spPr>
        <p:txBody>
          <a:bodyPr/>
          <a:lstStyle/>
          <a:p>
            <a:pPr marR="0" algn="ctr">
              <a:spcBef>
                <a:spcPts val="0"/>
              </a:spcBef>
            </a:pPr>
            <a:r>
              <a:rPr lang="pt-BR" sz="1100" dirty="0" smtClean="0"/>
              <a:t>Universidade Católica de Pelotas</a:t>
            </a:r>
          </a:p>
          <a:p>
            <a:pPr marR="0" algn="ctr">
              <a:spcBef>
                <a:spcPts val="0"/>
              </a:spcBef>
            </a:pPr>
            <a:r>
              <a:rPr lang="pt-BR" sz="1100" dirty="0" smtClean="0"/>
              <a:t>Curso de Engenharia Eletrônica</a:t>
            </a:r>
          </a:p>
        </p:txBody>
      </p:sp>
      <p:pic>
        <p:nvPicPr>
          <p:cNvPr id="717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5925"/>
            <a:ext cx="10382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3271657" y="2011363"/>
            <a:ext cx="28023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pt-BR" dirty="0">
                <a:solidFill>
                  <a:prstClr val="black"/>
                </a:solidFill>
              </a:rPr>
              <a:t>Thiago Ferreira </a:t>
            </a:r>
            <a:r>
              <a:rPr lang="pt-BR" dirty="0" smtClean="0">
                <a:solidFill>
                  <a:prstClr val="black"/>
                </a:solidFill>
              </a:rPr>
              <a:t>Pontes</a:t>
            </a:r>
            <a:endParaRPr lang="pt-BR" dirty="0">
              <a:solidFill>
                <a:prstClr val="black"/>
              </a:solidFill>
            </a:endParaRP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3766983" y="4532083"/>
            <a:ext cx="181171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/>
            <a:r>
              <a:rPr lang="pt-BR" sz="1100" dirty="0" smtClean="0">
                <a:solidFill>
                  <a:prstClr val="black"/>
                </a:solidFill>
              </a:rPr>
              <a:t>thiago0b12@gmail.com</a:t>
            </a:r>
            <a:endParaRPr lang="pt-BR" sz="1100" dirty="0">
              <a:solidFill>
                <a:prstClr val="black"/>
              </a:solidFill>
            </a:endParaRPr>
          </a:p>
        </p:txBody>
      </p:sp>
      <p:pic>
        <p:nvPicPr>
          <p:cNvPr id="717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75288"/>
            <a:ext cx="792163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09089" y="3089670"/>
            <a:ext cx="2127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solidFill>
                  <a:prstClr val="black"/>
                </a:solidFill>
              </a:rPr>
              <a:t>Instrumentação Eletrônica</a:t>
            </a:r>
            <a:endParaRPr lang="pt-BR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7126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smtClean="0"/>
              <a:t>Introdução</a:t>
            </a:r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/>
              <a:t>Circuito </a:t>
            </a:r>
            <a:r>
              <a:rPr lang="pt-BR" sz="2000" dirty="0" smtClean="0"/>
              <a:t>Proposto</a:t>
            </a:r>
          </a:p>
          <a:p>
            <a:pPr marL="879476" lvl="1" indent="-514350">
              <a:lnSpc>
                <a:spcPct val="150000"/>
              </a:lnSpc>
            </a:pPr>
            <a:r>
              <a:rPr lang="pt-BR" sz="1600" dirty="0"/>
              <a:t>Oscilador de </a:t>
            </a:r>
            <a:r>
              <a:rPr lang="pt-BR" sz="1600" dirty="0" smtClean="0"/>
              <a:t>Trigger</a:t>
            </a:r>
          </a:p>
          <a:p>
            <a:pPr marL="879476" lvl="1" indent="-514350">
              <a:lnSpc>
                <a:spcPct val="150000"/>
              </a:lnSpc>
            </a:pPr>
            <a:r>
              <a:rPr lang="pt-BR" sz="1600" dirty="0"/>
              <a:t>Clock e </a:t>
            </a:r>
            <a:r>
              <a:rPr lang="pt-BR" sz="1600" dirty="0" smtClean="0"/>
              <a:t>Contador</a:t>
            </a:r>
          </a:p>
          <a:p>
            <a:pPr marL="879476" lvl="1" indent="-514350">
              <a:lnSpc>
                <a:spcPct val="150000"/>
              </a:lnSpc>
            </a:pPr>
            <a:r>
              <a:rPr lang="pt-BR" sz="1600" dirty="0" err="1" smtClean="0"/>
              <a:t>Latch</a:t>
            </a:r>
            <a:endParaRPr lang="pt-BR" sz="1600" dirty="0" smtClean="0"/>
          </a:p>
          <a:p>
            <a:pPr marL="879476" lvl="1" indent="-514350">
              <a:lnSpc>
                <a:spcPct val="150000"/>
              </a:lnSpc>
            </a:pPr>
            <a:r>
              <a:rPr lang="pt-BR" sz="1600" dirty="0" smtClean="0"/>
              <a:t>Detector de Borda</a:t>
            </a:r>
          </a:p>
          <a:p>
            <a:pPr marL="879476" lvl="1" indent="-514350">
              <a:lnSpc>
                <a:spcPct val="150000"/>
              </a:lnSpc>
            </a:pPr>
            <a:r>
              <a:rPr lang="pt-BR" sz="1600" dirty="0"/>
              <a:t>Conversor Digital/Analógico</a:t>
            </a:r>
            <a:endParaRPr lang="pt-BR" sz="1600" dirty="0" smtClean="0"/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/>
              <a:t>Software </a:t>
            </a:r>
            <a:r>
              <a:rPr lang="pt-BR" sz="2000" dirty="0" smtClean="0"/>
              <a:t>PC</a:t>
            </a:r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/>
              <a:t>Resultados</a:t>
            </a:r>
            <a:endParaRPr lang="pt-BR" sz="2000" dirty="0" smtClean="0"/>
          </a:p>
          <a:p>
            <a:pPr marL="623888" indent="-514350">
              <a:lnSpc>
                <a:spcPct val="150000"/>
              </a:lnSpc>
              <a:buFont typeface="Lucida Sans Unicode" pitchFamily="34" charset="0"/>
              <a:buAutoNum type="arabicPeriod"/>
            </a:pPr>
            <a:r>
              <a:rPr lang="pt-BR" sz="2000" dirty="0" smtClean="0"/>
              <a:t>Conclusões</a:t>
            </a:r>
            <a:endParaRPr lang="pt-BR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Sumário</a:t>
            </a:r>
            <a:endParaRPr lang="pt-BR" sz="2400" dirty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DD8A1C-1527-48AE-8F5C-3A43F712D1DD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t-B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pt-BR" sz="2000" dirty="0">
                <a:solidFill>
                  <a:srgbClr val="002060"/>
                </a:solidFill>
              </a:rPr>
              <a:t>D</a:t>
            </a:r>
            <a:r>
              <a:rPr lang="pt-BR" sz="2000" dirty="0" smtClean="0">
                <a:solidFill>
                  <a:srgbClr val="002060"/>
                </a:solidFill>
              </a:rPr>
              <a:t>esenvolvimento </a:t>
            </a:r>
            <a:r>
              <a:rPr lang="pt-BR" sz="2000" dirty="0">
                <a:solidFill>
                  <a:srgbClr val="002060"/>
                </a:solidFill>
              </a:rPr>
              <a:t>de um meio para a detecção da proximidade de </a:t>
            </a:r>
            <a:r>
              <a:rPr lang="pt-BR" sz="2000" dirty="0" smtClean="0">
                <a:solidFill>
                  <a:srgbClr val="002060"/>
                </a:solidFill>
              </a:rPr>
              <a:t>obstáculos;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Sensor ultrassônico;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Faixa </a:t>
            </a:r>
            <a:r>
              <a:rPr lang="pt-BR" sz="2000" dirty="0">
                <a:solidFill>
                  <a:srgbClr val="002060"/>
                </a:solidFill>
              </a:rPr>
              <a:t>de </a:t>
            </a:r>
            <a:r>
              <a:rPr lang="pt-BR" sz="2000" dirty="0" smtClean="0">
                <a:solidFill>
                  <a:srgbClr val="002060"/>
                </a:solidFill>
              </a:rPr>
              <a:t>operação de até </a:t>
            </a:r>
            <a:r>
              <a:rPr lang="pt-BR" sz="2000" dirty="0">
                <a:solidFill>
                  <a:srgbClr val="002060"/>
                </a:solidFill>
              </a:rPr>
              <a:t>dois metros e </a:t>
            </a:r>
            <a:r>
              <a:rPr lang="pt-BR" sz="2000" dirty="0" smtClean="0">
                <a:solidFill>
                  <a:srgbClr val="002060"/>
                </a:solidFill>
              </a:rPr>
              <a:t>meio;</a:t>
            </a:r>
          </a:p>
          <a:p>
            <a:pPr algn="just"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Modo semiautomático.</a:t>
            </a:r>
            <a:endParaRPr lang="pt-BR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>
              <a:solidFill>
                <a:srgbClr val="002060"/>
              </a:solidFill>
            </a:endParaRPr>
          </a:p>
          <a:p>
            <a:pPr marL="109537" indent="0" algn="just">
              <a:buNone/>
            </a:pPr>
            <a:endParaRPr lang="pt-BR" sz="2000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 smtClean="0">
              <a:solidFill>
                <a:srgbClr val="002060"/>
              </a:solidFill>
            </a:endParaRPr>
          </a:p>
          <a:p>
            <a:pPr marL="109537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pt-BR" sz="2000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994203-A080-4402-9B5A-E94C2C99DC9C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t-B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Introdução</a:t>
            </a:r>
            <a:endParaRPr lang="pt-BR" sz="2400" dirty="0"/>
          </a:p>
        </p:txBody>
      </p:sp>
      <p:pic>
        <p:nvPicPr>
          <p:cNvPr id="6" name="Image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842" y="3894297"/>
            <a:ext cx="2266315" cy="154241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</a:t>
            </a:r>
            <a:endParaRPr lang="pt-BR" sz="2400" dirty="0"/>
          </a:p>
        </p:txBody>
      </p:sp>
      <p:pic>
        <p:nvPicPr>
          <p:cNvPr id="8" name="Imagem 7"/>
          <p:cNvPicPr/>
          <p:nvPr/>
        </p:nvPicPr>
        <p:blipFill>
          <a:blip r:embed="rId2"/>
          <a:stretch>
            <a:fillRect/>
          </a:stretch>
        </p:blipFill>
        <p:spPr>
          <a:xfrm>
            <a:off x="946150" y="1196752"/>
            <a:ext cx="7251700" cy="49974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 – Oscilador de Trigger</a:t>
            </a:r>
            <a:endParaRPr lang="pt-BR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00" y="1916832"/>
            <a:ext cx="7668000" cy="328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3591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 – Clock e Contador</a:t>
            </a:r>
            <a:endParaRPr lang="pt-BR" sz="2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04" y="1988840"/>
            <a:ext cx="7423392" cy="303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170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 – </a:t>
            </a:r>
            <a:r>
              <a:rPr lang="pt-BR" sz="2400" dirty="0" err="1" smtClean="0"/>
              <a:t>Latch</a:t>
            </a:r>
            <a:endParaRPr lang="pt-BR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70" y="1417638"/>
            <a:ext cx="6778460" cy="457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8158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 – Detector de Borda</a:t>
            </a:r>
            <a:endParaRPr lang="pt-BR" sz="2400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31" y="1481138"/>
            <a:ext cx="4782185" cy="3895725"/>
          </a:xfrm>
          <a:prstGeom prst="rect">
            <a:avLst/>
          </a:prstGeom>
        </p:spPr>
      </p:pic>
      <p:pic>
        <p:nvPicPr>
          <p:cNvPr id="1026" name="Picture 2" descr="http://www.seekic.com/uploadfile/ic-circuit/2009625222948994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0" t="34846" r="16135" b="24673"/>
          <a:stretch/>
        </p:blipFill>
        <p:spPr bwMode="auto">
          <a:xfrm>
            <a:off x="5230416" y="2564904"/>
            <a:ext cx="3456384" cy="171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1921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B6F58-2A7E-464D-BC73-693F23E9E21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t-B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400" dirty="0" smtClean="0"/>
              <a:t>Circuito Proposto – Conversor Digital/Analógico</a:t>
            </a:r>
            <a:endParaRPr lang="pt-BR" sz="24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7944" y="2708920"/>
            <a:ext cx="5468112" cy="33152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481137"/>
            <a:ext cx="8229600" cy="4612159"/>
          </a:xfrm>
        </p:spPr>
        <p:txBody>
          <a:bodyPr>
            <a:normAutofit/>
          </a:bodyPr>
          <a:lstStyle/>
          <a:p>
            <a:pPr algn="just">
              <a:buSzPct val="100000"/>
              <a:buFont typeface="Wingdings" pitchFamily="2" charset="2"/>
              <a:buChar char="q"/>
            </a:pPr>
            <a:r>
              <a:rPr lang="pt-BR" sz="2000" dirty="0" smtClean="0">
                <a:solidFill>
                  <a:srgbClr val="002060"/>
                </a:solidFill>
              </a:rPr>
              <a:t> Indisponibilidade de um conversor comercial;</a:t>
            </a:r>
          </a:p>
          <a:p>
            <a:pPr algn="just">
              <a:buSzPct val="100000"/>
              <a:buFont typeface="Wingdings" pitchFamily="2" charset="2"/>
              <a:buChar char="q"/>
            </a:pPr>
            <a:r>
              <a:rPr lang="pt-BR" sz="2000" dirty="0">
                <a:solidFill>
                  <a:srgbClr val="002060"/>
                </a:solidFill>
              </a:rPr>
              <a:t> </a:t>
            </a:r>
            <a:r>
              <a:rPr lang="pt-BR" sz="2000" dirty="0" smtClean="0">
                <a:solidFill>
                  <a:srgbClr val="002060"/>
                </a:solidFill>
              </a:rPr>
              <a:t>Relativa tolerância a erros. </a:t>
            </a:r>
            <a:endParaRPr lang="pt-B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322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2743</TotalTime>
  <Words>653</Words>
  <Application>Microsoft Office PowerPoint</Application>
  <PresentationFormat>Apresentação na tela (4:3)</PresentationFormat>
  <Paragraphs>192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9" baseType="lpstr">
      <vt:lpstr>MS Mincho</vt:lpstr>
      <vt:lpstr>Arial</vt:lpstr>
      <vt:lpstr>Calibri</vt:lpstr>
      <vt:lpstr>Cambria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Trena Ultrassônica</vt:lpstr>
      <vt:lpstr>Sumário</vt:lpstr>
      <vt:lpstr>Introdução</vt:lpstr>
      <vt:lpstr>Circuito Proposto</vt:lpstr>
      <vt:lpstr>Circuito Proposto – Oscilador de Trigger</vt:lpstr>
      <vt:lpstr>Circuito Proposto – Clock e Contador</vt:lpstr>
      <vt:lpstr>Circuito Proposto – Latch</vt:lpstr>
      <vt:lpstr>Circuito Proposto – Detector de Borda</vt:lpstr>
      <vt:lpstr>Circuito Proposto – Conversor Digital/Analógico</vt:lpstr>
      <vt:lpstr>Software PC</vt:lpstr>
      <vt:lpstr>Software PC</vt:lpstr>
      <vt:lpstr>Software PC</vt:lpstr>
      <vt:lpstr>Resultados</vt:lpstr>
      <vt:lpstr>Resultados</vt:lpstr>
      <vt:lpstr>Resultados</vt:lpstr>
      <vt:lpstr>Resultados</vt:lpstr>
      <vt:lpstr>Conclusões</vt:lpstr>
      <vt:lpstr>Trena Ultrassônica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Thiago Ferreira Pontes</dc:creator>
  <cp:lastModifiedBy>Thiago Ferreira Pontes</cp:lastModifiedBy>
  <cp:revision>344</cp:revision>
  <dcterms:created xsi:type="dcterms:W3CDTF">2011-09-28T06:29:53Z</dcterms:created>
  <dcterms:modified xsi:type="dcterms:W3CDTF">2013-07-05T07:04:39Z</dcterms:modified>
</cp:coreProperties>
</file>