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7315200" cy="96012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BF9A-D1FB-46A7-974B-DFF9B61C8583}" type="datetimeFigureOut">
              <a:rPr lang="pt-BR" smtClean="0"/>
              <a:pPr/>
              <a:t>22/03/2013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E042B-35EF-4A12-9401-0D329402693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BF9A-D1FB-46A7-974B-DFF9B61C8583}" type="datetimeFigureOut">
              <a:rPr lang="pt-BR" smtClean="0"/>
              <a:pPr/>
              <a:t>22/03/2013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E042B-35EF-4A12-9401-0D329402693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BF9A-D1FB-46A7-974B-DFF9B61C8583}" type="datetimeFigureOut">
              <a:rPr lang="pt-BR" smtClean="0"/>
              <a:pPr/>
              <a:t>22/03/2013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E042B-35EF-4A12-9401-0D329402693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BF9A-D1FB-46A7-974B-DFF9B61C8583}" type="datetimeFigureOut">
              <a:rPr lang="pt-BR" smtClean="0"/>
              <a:pPr/>
              <a:t>22/03/2013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E042B-35EF-4A12-9401-0D329402693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BF9A-D1FB-46A7-974B-DFF9B61C8583}" type="datetimeFigureOut">
              <a:rPr lang="pt-BR" smtClean="0"/>
              <a:pPr/>
              <a:t>22/03/2013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E042B-35EF-4A12-9401-0D329402693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BF9A-D1FB-46A7-974B-DFF9B61C8583}" type="datetimeFigureOut">
              <a:rPr lang="pt-BR" smtClean="0"/>
              <a:pPr/>
              <a:t>22/03/2013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E042B-35EF-4A12-9401-0D329402693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BF9A-D1FB-46A7-974B-DFF9B61C8583}" type="datetimeFigureOut">
              <a:rPr lang="pt-BR" smtClean="0"/>
              <a:pPr/>
              <a:t>22/03/2013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E042B-35EF-4A12-9401-0D329402693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BF9A-D1FB-46A7-974B-DFF9B61C8583}" type="datetimeFigureOut">
              <a:rPr lang="pt-BR" smtClean="0"/>
              <a:pPr/>
              <a:t>22/03/2013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E042B-35EF-4A12-9401-0D329402693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BF9A-D1FB-46A7-974B-DFF9B61C8583}" type="datetimeFigureOut">
              <a:rPr lang="pt-BR" smtClean="0"/>
              <a:pPr/>
              <a:t>22/03/2013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E042B-35EF-4A12-9401-0D329402693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BF9A-D1FB-46A7-974B-DFF9B61C8583}" type="datetimeFigureOut">
              <a:rPr lang="pt-BR" smtClean="0"/>
              <a:pPr/>
              <a:t>22/03/2013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E042B-35EF-4A12-9401-0D329402693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CBF9A-D1FB-46A7-974B-DFF9B61C8583}" type="datetimeFigureOut">
              <a:rPr lang="pt-BR" smtClean="0"/>
              <a:pPr/>
              <a:t>22/03/2013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3AE042B-35EF-4A12-9401-0D329402693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6ECBF9A-D1FB-46A7-974B-DFF9B61C8583}" type="datetimeFigureOut">
              <a:rPr lang="pt-BR" smtClean="0"/>
              <a:pPr/>
              <a:t>22/03/2013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3AE042B-35EF-4A12-9401-0D329402693B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" TargetMode="External"/><Relationship Id="rId2" Type="http://schemas.openxmlformats.org/officeDocument/2006/relationships/hyperlink" Target="http://www.eletrica.ufpr.br/mehl/te200/aulas/embarcados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23528" y="704088"/>
            <a:ext cx="8363272" cy="1860816"/>
          </a:xfrm>
        </p:spPr>
        <p:txBody>
          <a:bodyPr>
            <a:noAutofit/>
          </a:bodyPr>
          <a:lstStyle/>
          <a:p>
            <a:pPr algn="ctr"/>
            <a:r>
              <a:rPr lang="pt-BR" sz="3600" dirty="0" smtClean="0"/>
              <a:t>        </a:t>
            </a:r>
            <a:r>
              <a:rPr lang="pt-BR" sz="3600" b="1" dirty="0" smtClean="0"/>
              <a:t>Universidade Católica de Pelotas</a:t>
            </a:r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4000" dirty="0" smtClean="0"/>
              <a:t>      </a:t>
            </a:r>
            <a:r>
              <a:rPr lang="pt-BR" sz="2800" dirty="0" smtClean="0"/>
              <a:t>Instrumentação Eletrônica – 2013/1</a:t>
            </a:r>
            <a:endParaRPr lang="pt-BR" sz="28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67544" y="4221088"/>
            <a:ext cx="8229600" cy="208823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t-BR" b="1" dirty="0" smtClean="0">
                <a:latin typeface="Arial Rounded MT Bold" pitchFamily="34" charset="0"/>
              </a:rPr>
              <a:t>Sistemas de Instrumentação</a:t>
            </a:r>
          </a:p>
          <a:p>
            <a:pPr algn="ctr"/>
            <a:endParaRPr lang="pt-BR" b="1" dirty="0" smtClean="0"/>
          </a:p>
          <a:p>
            <a:pPr algn="ctr"/>
            <a:endParaRPr lang="pt-BR" sz="3200" b="1" dirty="0" smtClean="0"/>
          </a:p>
          <a:p>
            <a:pPr algn="r">
              <a:buNone/>
            </a:pPr>
            <a:r>
              <a:rPr lang="pt-BR" sz="1600" b="1" dirty="0" smtClean="0">
                <a:latin typeface="Arial Rounded MT Bold" pitchFamily="34" charset="0"/>
              </a:rPr>
              <a:t>Luciano </a:t>
            </a:r>
            <a:r>
              <a:rPr lang="pt-BR" sz="1600" b="1" dirty="0" err="1" smtClean="0">
                <a:latin typeface="Arial Rounded MT Bold" pitchFamily="34" charset="0"/>
              </a:rPr>
              <a:t>Lettnin</a:t>
            </a:r>
            <a:endParaRPr lang="pt-BR" sz="1600" b="1" dirty="0" smtClean="0">
              <a:latin typeface="Arial Rounded MT Bold" pitchFamily="34" charset="0"/>
            </a:endParaRPr>
          </a:p>
          <a:p>
            <a:pPr algn="r">
              <a:buNone/>
            </a:pPr>
            <a:r>
              <a:rPr lang="pt-BR" sz="1600" b="1" dirty="0" smtClean="0">
                <a:latin typeface="Arial Rounded MT Bold" pitchFamily="34" charset="0"/>
              </a:rPr>
              <a:t>Março/2013</a:t>
            </a:r>
            <a:endParaRPr lang="pt-BR" sz="1600" dirty="0">
              <a:latin typeface="Arial Rounded MT Bold" pitchFamily="34" charset="0"/>
            </a:endParaRPr>
          </a:p>
        </p:txBody>
      </p:sp>
      <p:pic>
        <p:nvPicPr>
          <p:cNvPr id="6" name="Imagem 5" descr="logo.gif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9552" y="1196752"/>
            <a:ext cx="1143000" cy="8050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pt-BR" sz="2800" dirty="0" smtClean="0"/>
              <a:t>Sistemas de Instrumentação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340768"/>
            <a:ext cx="8640960" cy="5328592"/>
          </a:xfrm>
        </p:spPr>
        <p:txBody>
          <a:bodyPr>
            <a:normAutofit/>
          </a:bodyPr>
          <a:lstStyle/>
          <a:p>
            <a:pPr lvl="1" algn="just">
              <a:buFont typeface="Courier New" pitchFamily="49" charset="0"/>
              <a:buChar char="o"/>
            </a:pPr>
            <a:r>
              <a:rPr lang="pt-BR" sz="2200" dirty="0" smtClean="0">
                <a:latin typeface="Arial Narrow" pitchFamily="34" charset="0"/>
              </a:rPr>
              <a:t>Facilidades em utilizar sistemas embarcados:</a:t>
            </a:r>
          </a:p>
          <a:p>
            <a:pPr lvl="2" algn="just">
              <a:buFont typeface="Courier New" pitchFamily="49" charset="0"/>
              <a:buChar char="o"/>
            </a:pPr>
            <a:r>
              <a:rPr lang="pt-BR" sz="1900" dirty="0" smtClean="0">
                <a:latin typeface="Arial Narrow" pitchFamily="34" charset="0"/>
              </a:rPr>
              <a:t>Instalação de sistemas em locais de difícil acesso ou ambientes críticos que impeçam a utilização de computador pessoal;</a:t>
            </a:r>
          </a:p>
          <a:p>
            <a:pPr lvl="2" algn="just">
              <a:buFont typeface="Courier New" pitchFamily="49" charset="0"/>
              <a:buChar char="o"/>
            </a:pPr>
            <a:r>
              <a:rPr lang="pt-BR" sz="1900" dirty="0" smtClean="0">
                <a:latin typeface="Arial Narrow" pitchFamily="34" charset="0"/>
              </a:rPr>
              <a:t>Custo menor se comparado a um computador pessoal ou de um equipamento completo de instrumentação;</a:t>
            </a:r>
          </a:p>
          <a:p>
            <a:pPr lvl="2" algn="just">
              <a:buFont typeface="Courier New" pitchFamily="49" charset="0"/>
              <a:buChar char="o"/>
            </a:pPr>
            <a:r>
              <a:rPr lang="pt-BR" sz="1900" dirty="0" smtClean="0">
                <a:latin typeface="Arial Narrow" pitchFamily="34" charset="0"/>
              </a:rPr>
              <a:t>Sistemas embarcados são compostos por microcontroladores por apresentarem várias funcionalidades em um único dispositivo (</a:t>
            </a:r>
            <a:r>
              <a:rPr lang="pt-BR" sz="1900" dirty="0" err="1" smtClean="0">
                <a:latin typeface="Arial Narrow" pitchFamily="34" charset="0"/>
              </a:rPr>
              <a:t>cpu</a:t>
            </a:r>
            <a:r>
              <a:rPr lang="pt-BR" sz="1900" dirty="0" smtClean="0">
                <a:latin typeface="Arial Narrow" pitchFamily="34" charset="0"/>
              </a:rPr>
              <a:t>, conversor AD, interface de comunicação serial, PWM, memória interna entre outros);</a:t>
            </a:r>
          </a:p>
          <a:p>
            <a:pPr lvl="2" algn="just">
              <a:buFont typeface="Courier New" pitchFamily="49" charset="0"/>
              <a:buChar char="o"/>
            </a:pPr>
            <a:r>
              <a:rPr lang="pt-BR" sz="1900" dirty="0" smtClean="0">
                <a:latin typeface="Arial Narrow" pitchFamily="34" charset="0"/>
              </a:rPr>
              <a:t>Opção de utilização de </a:t>
            </a:r>
            <a:r>
              <a:rPr lang="pt-BR" sz="1900" dirty="0" err="1" smtClean="0">
                <a:latin typeface="Arial Narrow" pitchFamily="34" charset="0"/>
              </a:rPr>
              <a:t>DSPs</a:t>
            </a:r>
            <a:r>
              <a:rPr lang="pt-BR" sz="1900" dirty="0" smtClean="0">
                <a:latin typeface="Arial Narrow" pitchFamily="34" charset="0"/>
              </a:rPr>
              <a:t> em vez de microcontroladores, por apresentarem alta velocidade de processamento de dados.</a:t>
            </a:r>
            <a:endParaRPr lang="pt-BR" sz="19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pt-BR" sz="2800" dirty="0" smtClean="0"/>
              <a:t>Sistemas de Instrumentação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340768"/>
            <a:ext cx="8640960" cy="5328592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 startAt="5"/>
            </a:pPr>
            <a:r>
              <a:rPr lang="pt-BR" sz="2400" b="1" u="sng" dirty="0" smtClean="0">
                <a:latin typeface="Arial Narrow" pitchFamily="34" charset="0"/>
              </a:rPr>
              <a:t>Tendências</a:t>
            </a:r>
          </a:p>
          <a:p>
            <a:pPr marL="822960" lvl="1" indent="-457200" algn="just">
              <a:buFont typeface="Courier New" pitchFamily="49" charset="0"/>
              <a:buChar char="o"/>
            </a:pPr>
            <a:r>
              <a:rPr lang="pt-BR" sz="1900" dirty="0" smtClean="0">
                <a:latin typeface="Arial Narrow" pitchFamily="34" charset="0"/>
              </a:rPr>
              <a:t>Existe a necessidade que cada vez mais os sistemas embarcados sejam compactos e de baixo consumo e que tenham capacidade de executar operações cada vez mais sofisticadas;</a:t>
            </a:r>
          </a:p>
          <a:p>
            <a:pPr marL="822960" lvl="1" indent="-457200" algn="just">
              <a:buFont typeface="Courier New" pitchFamily="49" charset="0"/>
              <a:buChar char="o"/>
            </a:pPr>
            <a:r>
              <a:rPr lang="pt-BR" sz="1900" dirty="0" smtClean="0">
                <a:latin typeface="Arial Narrow" pitchFamily="34" charset="0"/>
              </a:rPr>
              <a:t>Comunicação sem fio, seja ela de curta ou de longas distâncias (Ethernet, telefonia celular);</a:t>
            </a:r>
          </a:p>
          <a:p>
            <a:pPr marL="822960" lvl="1" indent="-457200" algn="just">
              <a:buFont typeface="Courier New" pitchFamily="49" charset="0"/>
              <a:buChar char="o"/>
            </a:pPr>
            <a:r>
              <a:rPr lang="pt-BR" sz="1900" dirty="0" smtClean="0">
                <a:latin typeface="Arial Narrow" pitchFamily="34" charset="0"/>
              </a:rPr>
              <a:t>Substituição de soluções centralizadas em sistemas distribuídos, em funçã</a:t>
            </a:r>
            <a:r>
              <a:rPr lang="pt-BR" sz="1900" dirty="0" smtClean="0">
                <a:latin typeface="Arial Narrow" pitchFamily="34" charset="0"/>
              </a:rPr>
              <a:t>o da evolução dos sistemas de comunicação. Um exemplo disto são os microcontroladores que permitem conexão direta com uma rede Ethernet;</a:t>
            </a:r>
          </a:p>
          <a:p>
            <a:pPr marL="822960" lvl="1" indent="-457200" algn="just">
              <a:buFont typeface="Courier New" pitchFamily="49" charset="0"/>
              <a:buChar char="o"/>
            </a:pPr>
            <a:r>
              <a:rPr lang="pt-BR" sz="1900" dirty="0" smtClean="0">
                <a:latin typeface="Arial Narrow" pitchFamily="34" charset="0"/>
              </a:rPr>
              <a:t>O mercado de microprocessadores embarcados é </a:t>
            </a:r>
            <a:r>
              <a:rPr lang="pt-BR" sz="1900" dirty="0" smtClean="0">
                <a:latin typeface="Arial Narrow" pitchFamily="34" charset="0"/>
              </a:rPr>
              <a:t>aproximadamente </a:t>
            </a:r>
            <a:r>
              <a:rPr lang="pt-BR" sz="1900" dirty="0" smtClean="0">
                <a:latin typeface="Arial Narrow" pitchFamily="34" charset="0"/>
              </a:rPr>
              <a:t>100 vezes maior que o de </a:t>
            </a:r>
            <a:r>
              <a:rPr lang="pt-BR" sz="1900" dirty="0" smtClean="0">
                <a:latin typeface="Arial Narrow" pitchFamily="34" charset="0"/>
              </a:rPr>
              <a:t>computadores </a:t>
            </a:r>
            <a:r>
              <a:rPr lang="pt-BR" sz="1900" dirty="0" smtClean="0">
                <a:latin typeface="Arial Narrow" pitchFamily="34" charset="0"/>
              </a:rPr>
              <a:t>(desktops e notebooks) </a:t>
            </a:r>
            <a:r>
              <a:rPr lang="pt-BR" sz="1900" dirty="0" smtClean="0">
                <a:latin typeface="Arial Narrow" pitchFamily="34" charset="0"/>
              </a:rPr>
              <a:t>e a tendência é de crescimento;</a:t>
            </a:r>
          </a:p>
          <a:p>
            <a:pPr marL="822960" lvl="1" indent="-457200" algn="just">
              <a:buFont typeface="Courier New" pitchFamily="49" charset="0"/>
              <a:buChar char="o"/>
            </a:pPr>
            <a:r>
              <a:rPr lang="pt-BR" sz="1900" dirty="0" smtClean="0">
                <a:latin typeface="Arial Narrow" pitchFamily="34" charset="0"/>
              </a:rPr>
              <a:t>Adição </a:t>
            </a:r>
            <a:r>
              <a:rPr lang="pt-BR" sz="1900" dirty="0" smtClean="0">
                <a:latin typeface="Arial Narrow" pitchFamily="34" charset="0"/>
              </a:rPr>
              <a:t>de mais inteligência a processos </a:t>
            </a:r>
            <a:r>
              <a:rPr lang="pt-BR" sz="1900" dirty="0" smtClean="0">
                <a:latin typeface="Arial Narrow" pitchFamily="34" charset="0"/>
              </a:rPr>
              <a:t>e produtos;</a:t>
            </a:r>
          </a:p>
          <a:p>
            <a:pPr marL="822960" lvl="1" indent="-457200" algn="just">
              <a:buFont typeface="Courier New" pitchFamily="49" charset="0"/>
              <a:buChar char="o"/>
            </a:pPr>
            <a:r>
              <a:rPr lang="pt-BR" sz="1900" dirty="0" smtClean="0">
                <a:latin typeface="Arial Narrow" pitchFamily="34" charset="0"/>
              </a:rPr>
              <a:t>Têm ganhado cada vez mais espaço em todas as </a:t>
            </a:r>
            <a:r>
              <a:rPr lang="pt-BR" sz="1900" dirty="0" smtClean="0">
                <a:latin typeface="Arial Narrow" pitchFamily="34" charset="0"/>
              </a:rPr>
              <a:t>áreas;</a:t>
            </a:r>
          </a:p>
          <a:p>
            <a:pPr marL="822960" lvl="1" indent="-457200" algn="just">
              <a:buFont typeface="Courier New" pitchFamily="49" charset="0"/>
              <a:buChar char="o"/>
            </a:pPr>
            <a:r>
              <a:rPr lang="pt-BR" sz="1900" dirty="0" smtClean="0">
                <a:latin typeface="Arial Narrow" pitchFamily="34" charset="0"/>
              </a:rPr>
              <a:t>Atualmente uma pessoa entra em contato </a:t>
            </a:r>
            <a:r>
              <a:rPr lang="pt-BR" sz="1900" dirty="0" smtClean="0">
                <a:latin typeface="Arial Narrow" pitchFamily="34" charset="0"/>
              </a:rPr>
              <a:t>diariamente </a:t>
            </a:r>
            <a:r>
              <a:rPr lang="pt-BR" sz="1900" dirty="0" smtClean="0">
                <a:latin typeface="Arial Narrow" pitchFamily="34" charset="0"/>
              </a:rPr>
              <a:t>com pelo menos 20 </a:t>
            </a:r>
            <a:r>
              <a:rPr lang="pt-BR" sz="1900" dirty="0" smtClean="0">
                <a:latin typeface="Arial Narrow" pitchFamily="34" charset="0"/>
              </a:rPr>
              <a:t>processadores. Estimativas </a:t>
            </a:r>
            <a:r>
              <a:rPr lang="pt-BR" sz="1900" dirty="0" smtClean="0">
                <a:latin typeface="Arial Narrow" pitchFamily="34" charset="0"/>
              </a:rPr>
              <a:t>apontam que cada pessoa terá </a:t>
            </a:r>
            <a:r>
              <a:rPr lang="pt-BR" sz="1900" dirty="0" smtClean="0">
                <a:latin typeface="Arial Narrow" pitchFamily="34" charset="0"/>
              </a:rPr>
              <a:t>contato </a:t>
            </a:r>
            <a:r>
              <a:rPr lang="pt-BR" sz="1900" dirty="0" smtClean="0">
                <a:latin typeface="Arial Narrow" pitchFamily="34" charset="0"/>
              </a:rPr>
              <a:t>com 350 processadores por dia em </a:t>
            </a:r>
            <a:r>
              <a:rPr lang="pt-BR" sz="1900" dirty="0" smtClean="0">
                <a:latin typeface="Arial Narrow" pitchFamily="34" charset="0"/>
              </a:rPr>
              <a:t>2020</a:t>
            </a:r>
            <a:r>
              <a:rPr lang="pt-BR" sz="1900" dirty="0" smtClean="0">
                <a:latin typeface="Arial Narrow" pitchFamily="34" charset="0"/>
              </a:rPr>
              <a:t>.</a:t>
            </a:r>
            <a:endParaRPr lang="pt-BR" sz="19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pt-BR" sz="2800" dirty="0" smtClean="0"/>
              <a:t>Sistemas de Instrumentação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340768"/>
            <a:ext cx="8640960" cy="5328592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 startAt="6"/>
            </a:pPr>
            <a:r>
              <a:rPr lang="pt-BR" sz="2400" b="1" u="sng" dirty="0" smtClean="0">
                <a:latin typeface="Arial Narrow" pitchFamily="34" charset="0"/>
              </a:rPr>
              <a:t>Referências Bibliográficas</a:t>
            </a:r>
          </a:p>
          <a:p>
            <a:pPr marL="822960" lvl="1" indent="-457200" algn="just">
              <a:buFont typeface="Courier New" pitchFamily="49" charset="0"/>
              <a:buChar char="o"/>
            </a:pPr>
            <a:r>
              <a:rPr lang="pt-BR" sz="1900" dirty="0" smtClean="0">
                <a:latin typeface="Arial Narrow" pitchFamily="34" charset="0"/>
              </a:rPr>
              <a:t>Dissertação “Instrumentação Inteligente via Web </a:t>
            </a:r>
            <a:r>
              <a:rPr lang="pt-BR" sz="1900" dirty="0" err="1" smtClean="0">
                <a:latin typeface="Arial Narrow" pitchFamily="34" charset="0"/>
              </a:rPr>
              <a:t>Services</a:t>
            </a:r>
            <a:r>
              <a:rPr lang="pt-BR" sz="1900" dirty="0" smtClean="0">
                <a:latin typeface="Arial Narrow" pitchFamily="34" charset="0"/>
              </a:rPr>
              <a:t>” – Alex Lopes de Oliveira – 2006;</a:t>
            </a:r>
          </a:p>
          <a:p>
            <a:pPr marL="822960" lvl="1" indent="-457200" algn="just">
              <a:buFont typeface="Courier New" pitchFamily="49" charset="0"/>
              <a:buChar char="o"/>
            </a:pPr>
            <a:r>
              <a:rPr lang="pt-BR" sz="1900" dirty="0" smtClean="0">
                <a:latin typeface="Arial Narrow" pitchFamily="34" charset="0"/>
                <a:hlinkClick r:id="rId2"/>
              </a:rPr>
              <a:t>http://</a:t>
            </a:r>
            <a:r>
              <a:rPr lang="pt-BR" sz="1900" dirty="0" smtClean="0">
                <a:latin typeface="Arial Narrow" pitchFamily="34" charset="0"/>
                <a:hlinkClick r:id="rId2"/>
              </a:rPr>
              <a:t>www.eletrica.ufpr.br/mehl/te200/aulas/embarcados.pdf</a:t>
            </a:r>
            <a:r>
              <a:rPr lang="pt-BR" sz="1900" dirty="0" smtClean="0">
                <a:latin typeface="Arial Narrow" pitchFamily="34" charset="0"/>
              </a:rPr>
              <a:t> </a:t>
            </a:r>
            <a:r>
              <a:rPr lang="pt-BR" sz="1900" dirty="0" smtClean="0">
                <a:latin typeface="Arial Narrow" pitchFamily="34" charset="0"/>
              </a:rPr>
              <a:t>- Página </a:t>
            </a:r>
            <a:r>
              <a:rPr lang="pt-BR" sz="1900" dirty="0" smtClean="0">
                <a:latin typeface="Arial Narrow" pitchFamily="34" charset="0"/>
              </a:rPr>
              <a:t>do </a:t>
            </a:r>
            <a:r>
              <a:rPr lang="pt-BR" sz="1900" dirty="0" smtClean="0">
                <a:latin typeface="Arial Narrow" pitchFamily="34" charset="0"/>
              </a:rPr>
              <a:t>professor Ewaldo </a:t>
            </a:r>
            <a:r>
              <a:rPr lang="pt-BR" sz="1900" dirty="0" smtClean="0">
                <a:latin typeface="Arial Narrow" pitchFamily="34" charset="0"/>
              </a:rPr>
              <a:t>Luiz de Mattos </a:t>
            </a:r>
            <a:r>
              <a:rPr lang="pt-BR" sz="1900" dirty="0" err="1" smtClean="0">
                <a:latin typeface="Arial Narrow" pitchFamily="34" charset="0"/>
              </a:rPr>
              <a:t>Mehl</a:t>
            </a:r>
            <a:r>
              <a:rPr lang="pt-BR" sz="1900" dirty="0" smtClean="0">
                <a:latin typeface="Arial Narrow" pitchFamily="34" charset="0"/>
              </a:rPr>
              <a:t> – 2011</a:t>
            </a:r>
          </a:p>
          <a:p>
            <a:pPr marL="822960" lvl="1" indent="-457200" algn="just">
              <a:buFont typeface="Courier New" pitchFamily="49" charset="0"/>
              <a:buChar char="o"/>
            </a:pPr>
            <a:r>
              <a:rPr lang="pt-BR" sz="1900" dirty="0" smtClean="0">
                <a:latin typeface="Arial Narrow" pitchFamily="34" charset="0"/>
                <a:hlinkClick r:id="rId3"/>
              </a:rPr>
              <a:t>http://</a:t>
            </a:r>
            <a:r>
              <a:rPr lang="pt-BR" sz="1900" dirty="0" smtClean="0">
                <a:latin typeface="Arial Narrow" pitchFamily="34" charset="0"/>
                <a:hlinkClick r:id="rId3"/>
              </a:rPr>
              <a:t>pt.wikipedia.org</a:t>
            </a:r>
            <a:r>
              <a:rPr lang="pt-BR" sz="1900" dirty="0" smtClean="0">
                <a:latin typeface="Arial Narrow" pitchFamily="34" charset="0"/>
              </a:rPr>
              <a:t> – Wikipédia.</a:t>
            </a:r>
            <a:endParaRPr lang="pt-BR" sz="1900" dirty="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pt-BR" sz="2800" dirty="0" smtClean="0"/>
              <a:t>Sistemas de Instrumentação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r>
              <a:rPr lang="pt-BR" sz="2400" b="1" dirty="0" smtClean="0">
                <a:latin typeface="Arial Narrow" pitchFamily="34" charset="0"/>
              </a:rPr>
              <a:t>Sumário</a:t>
            </a:r>
          </a:p>
          <a:p>
            <a:pPr marL="880110" lvl="1" indent="-514350">
              <a:buFont typeface="+mj-lt"/>
              <a:buAutoNum type="arabicPeriod"/>
            </a:pPr>
            <a:r>
              <a:rPr lang="pt-BR" sz="2200" b="1" dirty="0" smtClean="0">
                <a:latin typeface="Arial Narrow" pitchFamily="34" charset="0"/>
              </a:rPr>
              <a:t>Definição</a:t>
            </a:r>
          </a:p>
          <a:p>
            <a:pPr marL="880110" lvl="1" indent="-514350">
              <a:buFont typeface="+mj-lt"/>
              <a:buAutoNum type="arabicPeriod"/>
            </a:pPr>
            <a:r>
              <a:rPr lang="pt-BR" sz="2200" b="1" dirty="0" smtClean="0">
                <a:latin typeface="Arial Narrow" pitchFamily="34" charset="0"/>
              </a:rPr>
              <a:t>Evolução</a:t>
            </a:r>
          </a:p>
          <a:p>
            <a:pPr marL="880110" lvl="1" indent="-514350">
              <a:buFont typeface="+mj-lt"/>
              <a:buAutoNum type="arabicPeriod"/>
            </a:pPr>
            <a:r>
              <a:rPr lang="pt-BR" sz="2200" b="1" dirty="0" smtClean="0">
                <a:latin typeface="Arial Narrow" pitchFamily="34" charset="0"/>
              </a:rPr>
              <a:t>Instrumentação remota via World </a:t>
            </a:r>
            <a:r>
              <a:rPr lang="pt-BR" sz="2200" b="1" dirty="0" err="1" smtClean="0">
                <a:latin typeface="Arial Narrow" pitchFamily="34" charset="0"/>
              </a:rPr>
              <a:t>Wide</a:t>
            </a:r>
            <a:r>
              <a:rPr lang="pt-BR" sz="2200" b="1" dirty="0" smtClean="0">
                <a:latin typeface="Arial Narrow" pitchFamily="34" charset="0"/>
              </a:rPr>
              <a:t> </a:t>
            </a:r>
            <a:r>
              <a:rPr lang="pt-BR" sz="2200" b="1" dirty="0" smtClean="0">
                <a:latin typeface="Arial Narrow" pitchFamily="34" charset="0"/>
              </a:rPr>
              <a:t>Web</a:t>
            </a:r>
          </a:p>
          <a:p>
            <a:pPr marL="880110" lvl="1" indent="-514350">
              <a:buFont typeface="+mj-lt"/>
              <a:buAutoNum type="arabicPeriod"/>
            </a:pPr>
            <a:r>
              <a:rPr lang="pt-BR" sz="2200" b="1" dirty="0" smtClean="0">
                <a:latin typeface="Arial Narrow" pitchFamily="34" charset="0"/>
              </a:rPr>
              <a:t>Sistemas embarcados para </a:t>
            </a:r>
            <a:r>
              <a:rPr lang="pt-BR" sz="2200" b="1" dirty="0" smtClean="0">
                <a:latin typeface="Arial Narrow" pitchFamily="34" charset="0"/>
              </a:rPr>
              <a:t>instrumentação</a:t>
            </a:r>
          </a:p>
          <a:p>
            <a:pPr marL="880110" lvl="1" indent="-514350">
              <a:buFont typeface="+mj-lt"/>
              <a:buAutoNum type="arabicPeriod"/>
            </a:pPr>
            <a:r>
              <a:rPr lang="pt-BR" sz="2200" b="1" dirty="0" smtClean="0">
                <a:latin typeface="Arial Narrow" pitchFamily="34" charset="0"/>
              </a:rPr>
              <a:t>Tendências</a:t>
            </a:r>
          </a:p>
          <a:p>
            <a:pPr marL="880110" lvl="1" indent="-514350">
              <a:buFont typeface="+mj-lt"/>
              <a:buAutoNum type="arabicPeriod"/>
            </a:pPr>
            <a:r>
              <a:rPr lang="pt-BR" sz="2200" b="1" dirty="0" smtClean="0">
                <a:latin typeface="Arial Narrow" pitchFamily="34" charset="0"/>
              </a:rPr>
              <a:t>Referências Bibliográficas</a:t>
            </a:r>
          </a:p>
          <a:p>
            <a:pPr marL="880110" lvl="1" indent="-514350">
              <a:buNone/>
            </a:pPr>
            <a:endParaRPr lang="pt-BR" sz="2000" b="1" u="sng" dirty="0" smtClean="0">
              <a:latin typeface="Arial Narrow" pitchFamily="34" charset="0"/>
            </a:endParaRPr>
          </a:p>
          <a:p>
            <a:pPr marL="880110" lvl="1" indent="-514350">
              <a:buFont typeface="+mj-lt"/>
              <a:buAutoNum type="arabicPeriod"/>
            </a:pPr>
            <a:endParaRPr lang="pt-BR" sz="2200" dirty="0" smtClean="0">
              <a:latin typeface="Arial Narrow" pitchFamily="34" charset="0"/>
            </a:endParaRPr>
          </a:p>
          <a:p>
            <a:pPr marL="880110" lvl="1" indent="-514350">
              <a:buFont typeface="+mj-lt"/>
              <a:buAutoNum type="arabicPeriod"/>
            </a:pPr>
            <a:endParaRPr lang="pt-BR" sz="2200" dirty="0" smtClean="0">
              <a:latin typeface="Arial Narrow" pitchFamily="34" charset="0"/>
            </a:endParaRPr>
          </a:p>
          <a:p>
            <a:pPr marL="880110" lvl="1" indent="-514350">
              <a:buFont typeface="+mj-lt"/>
              <a:buAutoNum type="arabicPeriod"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pt-BR" sz="2800" dirty="0" smtClean="0"/>
              <a:t>Sistemas de Instrumentação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340768"/>
            <a:ext cx="8640960" cy="532859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sz="2400" b="1" u="sng" dirty="0" smtClean="0">
                <a:latin typeface="Arial Narrow" pitchFamily="34" charset="0"/>
              </a:rPr>
              <a:t>Definição:</a:t>
            </a:r>
          </a:p>
          <a:p>
            <a:pPr marL="880110" lvl="1" indent="-514350" algn="just">
              <a:buFont typeface="Arial" pitchFamily="34" charset="0"/>
              <a:buChar char="•"/>
            </a:pPr>
            <a:r>
              <a:rPr lang="pt-BR" sz="2200" dirty="0" smtClean="0">
                <a:latin typeface="Arial Narrow" pitchFamily="34" charset="0"/>
              </a:rPr>
              <a:t>É o conjunto de dispositivos que compõe uma cadeia pela qual os sinais físicos podem ser medidos, graças a sua conversão para sinais elétricos e, posteriormente para o formato digital adequado para apresentação e processamento em um sistema computacional.</a:t>
            </a:r>
          </a:p>
          <a:p>
            <a:pPr marL="880110" lvl="1" indent="-514350">
              <a:buFont typeface="+mj-lt"/>
              <a:buAutoNum type="arabicPeriod"/>
            </a:pPr>
            <a:endParaRPr lang="pt-BR" dirty="0" smtClean="0"/>
          </a:p>
          <a:p>
            <a:pPr marL="880110" lvl="1" indent="-514350">
              <a:buFont typeface="Arial" pitchFamily="34" charset="0"/>
              <a:buChar char="•"/>
            </a:pPr>
            <a:r>
              <a:rPr lang="pt-BR" dirty="0" smtClean="0"/>
              <a:t>Destaques dos avanços tecnológicos:</a:t>
            </a:r>
          </a:p>
          <a:p>
            <a:pPr marL="1428750" lvl="3" indent="-514350">
              <a:buFont typeface="Courier New" pitchFamily="49" charset="0"/>
              <a:buChar char="o"/>
            </a:pPr>
            <a:r>
              <a:rPr lang="pt-BR" sz="1900" dirty="0" smtClean="0">
                <a:latin typeface="Arial Narrow" pitchFamily="34" charset="0"/>
              </a:rPr>
              <a:t>Tecnologias de conversão </a:t>
            </a:r>
            <a:r>
              <a:rPr lang="pt-BR" sz="1900" dirty="0" smtClean="0">
                <a:latin typeface="Arial Narrow" pitchFamily="34" charset="0"/>
              </a:rPr>
              <a:t>analógico-digital;</a:t>
            </a:r>
            <a:endParaRPr lang="pt-BR" sz="1900" dirty="0" smtClean="0">
              <a:latin typeface="Arial Narrow" pitchFamily="34" charset="0"/>
            </a:endParaRPr>
          </a:p>
          <a:p>
            <a:pPr marL="1428750" lvl="3" indent="-514350" algn="just">
              <a:buFont typeface="Courier New" pitchFamily="49" charset="0"/>
              <a:buChar char="o"/>
            </a:pPr>
            <a:r>
              <a:rPr lang="pt-BR" sz="1900" dirty="0" smtClean="0">
                <a:latin typeface="Arial Narrow" pitchFamily="34" charset="0"/>
              </a:rPr>
              <a:t>Popularização de computadores pessoais em sistemas de instrumentação;</a:t>
            </a:r>
          </a:p>
          <a:p>
            <a:pPr marL="1428750" lvl="3" indent="-514350" algn="just">
              <a:buFont typeface="Courier New" pitchFamily="49" charset="0"/>
              <a:buChar char="o"/>
            </a:pPr>
            <a:r>
              <a:rPr lang="pt-BR" sz="1900" dirty="0" smtClean="0">
                <a:latin typeface="Arial Narrow" pitchFamily="34" charset="0"/>
              </a:rPr>
              <a:t>Internet com interface de acesso remoto;</a:t>
            </a:r>
          </a:p>
          <a:p>
            <a:pPr marL="1428750" lvl="3" indent="-514350" algn="just">
              <a:buFont typeface="Courier New" pitchFamily="49" charset="0"/>
              <a:buChar char="o"/>
            </a:pPr>
            <a:r>
              <a:rPr lang="pt-BR" sz="1900" dirty="0" smtClean="0">
                <a:latin typeface="Arial Narrow" pitchFamily="34" charset="0"/>
              </a:rPr>
              <a:t>Disseminação de sistemas embarcados dedicados à instrumentação;</a:t>
            </a:r>
          </a:p>
          <a:p>
            <a:pPr marL="1428750" lvl="3" indent="-514350" algn="just">
              <a:buFont typeface="Courier New" pitchFamily="49" charset="0"/>
              <a:buChar char="o"/>
            </a:pPr>
            <a:r>
              <a:rPr lang="pt-BR" sz="1900" dirty="0" smtClean="0">
                <a:latin typeface="Arial Narrow" pitchFamily="34" charset="0"/>
              </a:rPr>
              <a:t>Novas tecnologias de comunicação sem fio;</a:t>
            </a:r>
          </a:p>
          <a:p>
            <a:pPr marL="1428750" lvl="3" indent="-514350" algn="just">
              <a:buFont typeface="Courier New" pitchFamily="49" charset="0"/>
              <a:buChar char="o"/>
            </a:pPr>
            <a:r>
              <a:rPr lang="pt-BR" sz="1900" dirty="0" smtClean="0">
                <a:latin typeface="Arial Narrow" pitchFamily="34" charset="0"/>
              </a:rPr>
              <a:t>Redução de custos dos dispositivos microeletrônicos.</a:t>
            </a:r>
          </a:p>
          <a:p>
            <a:pPr marL="1428750" lvl="3" indent="-514350">
              <a:buFont typeface="Courier New" pitchFamily="49" charset="0"/>
              <a:buChar char="o"/>
            </a:pPr>
            <a:endParaRPr lang="pt-BR" dirty="0" smtClean="0"/>
          </a:p>
          <a:p>
            <a:pPr marL="1428750" lvl="3" indent="-514350">
              <a:buFont typeface="Courier New" pitchFamily="49" charset="0"/>
              <a:buChar char="o"/>
            </a:pPr>
            <a:endParaRPr lang="pt-BR" dirty="0" smtClean="0"/>
          </a:p>
          <a:p>
            <a:pPr marL="1428750" lvl="3" indent="-514350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pt-BR" sz="2800" dirty="0" smtClean="0"/>
              <a:t>Sistemas de Instrumentação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340768"/>
            <a:ext cx="8640960" cy="525658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pt-BR" sz="2400" b="1" u="sng" dirty="0" smtClean="0">
                <a:latin typeface="Arial Narrow" pitchFamily="34" charset="0"/>
              </a:rPr>
              <a:t>Evolução</a:t>
            </a:r>
          </a:p>
          <a:p>
            <a:pPr marL="880110" lvl="1" indent="-514350" algn="just">
              <a:buFont typeface="Courier New" pitchFamily="49" charset="0"/>
              <a:buChar char="o"/>
            </a:pPr>
            <a:r>
              <a:rPr lang="pt-BR" sz="2200" dirty="0" smtClean="0">
                <a:latin typeface="Arial Narrow" pitchFamily="34" charset="0"/>
              </a:rPr>
              <a:t>Década de 60: A HP projeta uma interface e um barramento de comunicação para conectar seus instrumentos de medição a sistemas computacionais de controle e aquisição de dados. Velocidade: 1 </a:t>
            </a:r>
            <a:r>
              <a:rPr lang="pt-BR" sz="2200" dirty="0" err="1" smtClean="0">
                <a:latin typeface="Arial Narrow" pitchFamily="34" charset="0"/>
              </a:rPr>
              <a:t>Mbps</a:t>
            </a:r>
            <a:r>
              <a:rPr lang="pt-BR" sz="2200" dirty="0" smtClean="0">
                <a:latin typeface="Arial Narrow" pitchFamily="34" charset="0"/>
              </a:rPr>
              <a:t>. Tornou-se padrão de interface de comunicação de equipamentos de instrumentação com sistemas computacionais.</a:t>
            </a:r>
          </a:p>
          <a:p>
            <a:pPr marL="880110" lvl="1" indent="-514350" algn="just">
              <a:buFont typeface="Courier New" pitchFamily="49" charset="0"/>
              <a:buChar char="o"/>
            </a:pPr>
            <a:r>
              <a:rPr lang="pt-BR" sz="2200" dirty="0" smtClean="0">
                <a:latin typeface="Arial Narrow" pitchFamily="34" charset="0"/>
              </a:rPr>
              <a:t>Década de 70: HP 9825 – Desktop </a:t>
            </a:r>
            <a:r>
              <a:rPr lang="pt-BR" sz="2200" dirty="0" err="1" smtClean="0">
                <a:latin typeface="Arial Narrow" pitchFamily="34" charset="0"/>
              </a:rPr>
              <a:t>computer</a:t>
            </a:r>
            <a:r>
              <a:rPr lang="pt-BR" sz="2200" dirty="0" smtClean="0">
                <a:latin typeface="Arial Narrow" pitchFamily="34" charset="0"/>
              </a:rPr>
              <a:t> – Controlava através de um software, vários equipamentos de medição conectados fisicamente por cabo apropriado  a interface HP-IB. Com a evolução dos computadores e dos  conversores AD, as placas de aquisição de dados tornam-se uma opção muito atraente em sistemas de instrumentação tanto pela sua versatilidade como pela sua facilidade de implementação.</a:t>
            </a:r>
          </a:p>
          <a:p>
            <a:pPr marL="1428750" lvl="3" indent="-514350">
              <a:buFont typeface="Courier New" pitchFamily="49" charset="0"/>
              <a:buChar char="o"/>
            </a:pPr>
            <a:endParaRPr lang="pt-BR" dirty="0" smtClean="0"/>
          </a:p>
          <a:p>
            <a:pPr marL="1428750" lvl="3" indent="-514350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pt-BR" sz="2800" dirty="0" smtClean="0"/>
              <a:t>Sistemas de Instrumentação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340768"/>
            <a:ext cx="8640960" cy="5328592"/>
          </a:xfrm>
        </p:spPr>
        <p:txBody>
          <a:bodyPr>
            <a:normAutofit/>
          </a:bodyPr>
          <a:lstStyle/>
          <a:p>
            <a:pPr lvl="1" algn="just">
              <a:buFont typeface="Courier New" pitchFamily="49" charset="0"/>
              <a:buChar char="o"/>
            </a:pPr>
            <a:r>
              <a:rPr lang="pt-BR" sz="2200" dirty="0" smtClean="0">
                <a:latin typeface="Arial Narrow" pitchFamily="34" charset="0"/>
              </a:rPr>
              <a:t>Década de 80: Novo padrão de instrumentação baseado no conceito de Instrumentação Virtual – Sistema composto de um </a:t>
            </a:r>
            <a:r>
              <a:rPr lang="pt-BR" sz="2200" dirty="0" err="1" smtClean="0">
                <a:latin typeface="Arial Narrow" pitchFamily="34" charset="0"/>
              </a:rPr>
              <a:t>pc</a:t>
            </a:r>
            <a:r>
              <a:rPr lang="pt-BR" sz="2200" dirty="0" smtClean="0">
                <a:latin typeface="Arial Narrow" pitchFamily="34" charset="0"/>
              </a:rPr>
              <a:t>, software dedicado a instrumentação que possui interface gráfica de I/O de dados e de placas de aquisição de dados com os seus </a:t>
            </a:r>
            <a:r>
              <a:rPr lang="pt-BR" sz="2200" dirty="0" err="1" smtClean="0">
                <a:latin typeface="Arial Narrow" pitchFamily="34" charset="0"/>
              </a:rPr>
              <a:t>drivers</a:t>
            </a:r>
            <a:r>
              <a:rPr lang="pt-BR" sz="2200" dirty="0" smtClean="0">
                <a:latin typeface="Arial Narrow" pitchFamily="34" charset="0"/>
              </a:rPr>
              <a:t>. Neste contexto, destaca-se o </a:t>
            </a:r>
            <a:r>
              <a:rPr lang="pt-BR" sz="2200" dirty="0" err="1" smtClean="0">
                <a:latin typeface="Arial Narrow" pitchFamily="34" charset="0"/>
              </a:rPr>
              <a:t>LabView</a:t>
            </a:r>
            <a:r>
              <a:rPr lang="pt-BR" sz="2200" dirty="0" smtClean="0">
                <a:latin typeface="Arial Narrow" pitchFamily="34" charset="0"/>
              </a:rPr>
              <a:t>. A grande vantagem é o fato de não ser necessário conhecimentos avançados de programação. Um software desenvolvido com o </a:t>
            </a:r>
            <a:r>
              <a:rPr lang="pt-BR" sz="2200" dirty="0" err="1" smtClean="0">
                <a:latin typeface="Arial Narrow" pitchFamily="34" charset="0"/>
              </a:rPr>
              <a:t>LabVIEW</a:t>
            </a:r>
            <a:r>
              <a:rPr lang="pt-BR" sz="2200" dirty="0" smtClean="0">
                <a:latin typeface="Arial Narrow" pitchFamily="34" charset="0"/>
              </a:rPr>
              <a:t> é composto pelo painel frontal, que contém a interface e pelo diagrama de blocos, que contém o código gráfico do programa. O programa não é processado por um interpretador, mas sim compilado. Deste modo a sua performance é comparável à exibida pelas linguagens de programação de alto nível. Outra alternativa é a plataforma </a:t>
            </a:r>
            <a:r>
              <a:rPr lang="pt-BR" sz="2200" dirty="0" err="1" smtClean="0">
                <a:latin typeface="Arial Narrow" pitchFamily="34" charset="0"/>
              </a:rPr>
              <a:t>Agilent</a:t>
            </a:r>
            <a:r>
              <a:rPr lang="pt-BR" sz="2200" dirty="0" smtClean="0">
                <a:latin typeface="Arial Narrow" pitchFamily="34" charset="0"/>
              </a:rPr>
              <a:t> VEE e também a plataforma Comedi que é desenvolvida para software livre.</a:t>
            </a:r>
          </a:p>
          <a:p>
            <a:pPr marL="880110" lvl="1" indent="-514350" algn="just">
              <a:buNone/>
            </a:pPr>
            <a:endParaRPr lang="pt-BR" sz="2200" dirty="0" smtClean="0">
              <a:latin typeface="Arial Narrow" pitchFamily="34" charset="0"/>
            </a:endParaRPr>
          </a:p>
          <a:p>
            <a:pPr marL="1428750" lvl="3" indent="-514350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pt-BR" sz="2800" dirty="0" smtClean="0"/>
              <a:t>Sistemas de Instrumentação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340768"/>
            <a:ext cx="8640960" cy="5517232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pt-BR" b="1" u="sng" dirty="0" smtClean="0">
                <a:latin typeface="Arial Narrow" pitchFamily="34" charset="0"/>
              </a:rPr>
              <a:t>Instrumentação remota via World </a:t>
            </a:r>
            <a:r>
              <a:rPr lang="pt-BR" b="1" u="sng" dirty="0" err="1" smtClean="0">
                <a:latin typeface="Arial Narrow" pitchFamily="34" charset="0"/>
              </a:rPr>
              <a:t>Wide</a:t>
            </a:r>
            <a:r>
              <a:rPr lang="pt-BR" b="1" u="sng" dirty="0" smtClean="0">
                <a:latin typeface="Arial Narrow" pitchFamily="34" charset="0"/>
              </a:rPr>
              <a:t> Web</a:t>
            </a:r>
          </a:p>
          <a:p>
            <a:pPr lvl="1" algn="just">
              <a:buFont typeface="Courier New" pitchFamily="49" charset="0"/>
              <a:buChar char="o"/>
            </a:pPr>
            <a:r>
              <a:rPr lang="pt-BR" dirty="0" smtClean="0">
                <a:latin typeface="Arial Narrow" pitchFamily="34" charset="0"/>
              </a:rPr>
              <a:t>A disseminação da internet e a consolidação dos sistemas computacionais na área da instrumentação, foram aspectos que contribuíram de forma positiva para: armazenamento eletrônico dos dados, automação de controle e aquisição de dados, gerações de gráficos, relatórios entre outros de qualquer dispositivo com acesso a internet (</a:t>
            </a:r>
            <a:r>
              <a:rPr lang="pt-BR" dirty="0" err="1" smtClean="0">
                <a:latin typeface="Arial Narrow" pitchFamily="34" charset="0"/>
              </a:rPr>
              <a:t>pc</a:t>
            </a:r>
            <a:r>
              <a:rPr lang="pt-BR" dirty="0" smtClean="0">
                <a:latin typeface="Arial Narrow" pitchFamily="34" charset="0"/>
              </a:rPr>
              <a:t>, </a:t>
            </a:r>
            <a:r>
              <a:rPr lang="pt-BR" dirty="0" err="1" smtClean="0">
                <a:latin typeface="Arial Narrow" pitchFamily="34" charset="0"/>
              </a:rPr>
              <a:t>tablet</a:t>
            </a:r>
            <a:r>
              <a:rPr lang="pt-BR" dirty="0" smtClean="0">
                <a:latin typeface="Arial Narrow" pitchFamily="34" charset="0"/>
              </a:rPr>
              <a:t>, celular, entre outros).</a:t>
            </a:r>
          </a:p>
          <a:p>
            <a:pPr lvl="1" algn="just">
              <a:buFont typeface="Courier New" pitchFamily="49" charset="0"/>
              <a:buChar char="o"/>
            </a:pPr>
            <a:r>
              <a:rPr lang="pt-BR" dirty="0" smtClean="0">
                <a:latin typeface="Arial Narrow" pitchFamily="34" charset="0"/>
              </a:rPr>
              <a:t>Diante desta tendência, em 1999 o Instituto Nacional de Padrões e Tecnologia dos Estados Unidos (NIST) lança uma proposta para um framework de padronização dos sistemas distribuídos de controle e medição para as tecnologias desenvolvidas para a internet.</a:t>
            </a:r>
          </a:p>
          <a:p>
            <a:pPr lvl="1" algn="just">
              <a:buFont typeface="Courier New" pitchFamily="49" charset="0"/>
              <a:buChar char="o"/>
            </a:pPr>
            <a:r>
              <a:rPr lang="pt-BR" dirty="0" smtClean="0">
                <a:latin typeface="Arial Narrow" pitchFamily="34" charset="0"/>
              </a:rPr>
              <a:t>Atualmente é possível controlar um dispositivo em qualquer parte do mundo, transportar dados e utilizar uma ampla </a:t>
            </a:r>
            <a:r>
              <a:rPr lang="pt-BR" dirty="0" err="1" smtClean="0">
                <a:latin typeface="Arial Narrow" pitchFamily="34" charset="0"/>
              </a:rPr>
              <a:t>infra-estrutura</a:t>
            </a:r>
            <a:r>
              <a:rPr lang="pt-BR" dirty="0" smtClean="0">
                <a:latin typeface="Arial Narrow" pitchFamily="34" charset="0"/>
              </a:rPr>
              <a:t> de rede existente através de tecnologias relacionadas com a internet (HTTP, TCP, HTML). O </a:t>
            </a:r>
            <a:r>
              <a:rPr lang="pt-BR" dirty="0" err="1" smtClean="0">
                <a:latin typeface="Arial Narrow" pitchFamily="34" charset="0"/>
              </a:rPr>
              <a:t>LabVIEW</a:t>
            </a:r>
            <a:r>
              <a:rPr lang="pt-BR" dirty="0" smtClean="0">
                <a:latin typeface="Arial Narrow" pitchFamily="34" charset="0"/>
              </a:rPr>
              <a:t> também já permite a visualização dos painéis frontais dos instrumentos virtuais através de um browser qualquer.</a:t>
            </a:r>
            <a:endParaRPr lang="pt-BR" b="1" u="sng" dirty="0" smtClean="0">
              <a:latin typeface="Arial Narrow" pitchFamily="34" charset="0"/>
            </a:endParaRPr>
          </a:p>
          <a:p>
            <a:pPr marL="880110" lvl="1" indent="-514350" algn="just">
              <a:buNone/>
            </a:pPr>
            <a:endParaRPr lang="pt-BR" dirty="0" smtClean="0">
              <a:latin typeface="Arial Narrow" pitchFamily="34" charset="0"/>
            </a:endParaRPr>
          </a:p>
          <a:p>
            <a:pPr marL="514350" indent="-514350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pt-BR" sz="2800" dirty="0" smtClean="0"/>
              <a:t>Sistemas de Instrumentação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340768"/>
            <a:ext cx="8640960" cy="551723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pt-BR" sz="2400" b="1" u="sng" dirty="0" smtClean="0">
                <a:latin typeface="Arial Narrow" pitchFamily="34" charset="0"/>
              </a:rPr>
              <a:t>Sistemas embarcados para instrumentação</a:t>
            </a:r>
          </a:p>
          <a:p>
            <a:pPr algn="just">
              <a:buFont typeface="Courier New" pitchFamily="49" charset="0"/>
              <a:buChar char="o"/>
            </a:pPr>
            <a:r>
              <a:rPr lang="pt-BR" sz="2200" dirty="0" smtClean="0">
                <a:latin typeface="Arial Narrow" pitchFamily="34" charset="0"/>
              </a:rPr>
              <a:t>Mark </a:t>
            </a:r>
            <a:r>
              <a:rPr lang="pt-BR" sz="2200" dirty="0" err="1" smtClean="0">
                <a:latin typeface="Arial Narrow" pitchFamily="34" charset="0"/>
              </a:rPr>
              <a:t>Weiser</a:t>
            </a:r>
            <a:r>
              <a:rPr lang="pt-BR" sz="2200" dirty="0" smtClean="0">
                <a:latin typeface="Arial Narrow" pitchFamily="34" charset="0"/>
              </a:rPr>
              <a:t>, pesquisador do centro de pesquisas da Xerox lança o conceito de computação Ubíqua (computação </a:t>
            </a:r>
            <a:r>
              <a:rPr lang="pt-BR" sz="2200" dirty="0" err="1" smtClean="0">
                <a:latin typeface="Arial Narrow" pitchFamily="34" charset="0"/>
              </a:rPr>
              <a:t>Pervasiva</a:t>
            </a:r>
            <a:r>
              <a:rPr lang="pt-BR" sz="2200" dirty="0" smtClean="0">
                <a:latin typeface="Arial Narrow" pitchFamily="34" charset="0"/>
              </a:rPr>
              <a:t>) - tem como objetivo tornar a interação pessoa-máquina invisível, ou seja, integrar a informática com as ações e comportamentos naturais das pessoas.</a:t>
            </a:r>
          </a:p>
          <a:p>
            <a:pPr algn="just">
              <a:buFont typeface="Courier New" pitchFamily="49" charset="0"/>
              <a:buChar char="o"/>
            </a:pPr>
            <a:r>
              <a:rPr lang="pt-BR" sz="2200" dirty="0" smtClean="0">
                <a:latin typeface="Arial Narrow" pitchFamily="34" charset="0"/>
              </a:rPr>
              <a:t>Atualmente a grande maioria dos microprocessadores fabricados é usada em dispositivos que não são chamados de computadores:</a:t>
            </a:r>
          </a:p>
          <a:p>
            <a:pPr marL="514350" indent="-514350">
              <a:buNone/>
            </a:pPr>
            <a:endParaRPr lang="pt-BR" dirty="0"/>
          </a:p>
        </p:txBody>
      </p:sp>
      <p:pic>
        <p:nvPicPr>
          <p:cNvPr id="4" name="Imagem 3" descr="celular-g1-goog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4005064"/>
            <a:ext cx="1728192" cy="1364362"/>
          </a:xfrm>
          <a:prstGeom prst="rect">
            <a:avLst/>
          </a:prstGeom>
        </p:spPr>
      </p:pic>
      <p:pic>
        <p:nvPicPr>
          <p:cNvPr id="5" name="Imagem 4" descr="tablet_india_2-2012111114144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75656" y="5223364"/>
            <a:ext cx="2448272" cy="1634636"/>
          </a:xfrm>
          <a:prstGeom prst="rect">
            <a:avLst/>
          </a:prstGeom>
        </p:spPr>
      </p:pic>
      <p:pic>
        <p:nvPicPr>
          <p:cNvPr id="6" name="Imagem 5" descr="Toyota-Prius-Interior-Australia-201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79912" y="3933056"/>
            <a:ext cx="2448272" cy="1631598"/>
          </a:xfrm>
          <a:prstGeom prst="rect">
            <a:avLst/>
          </a:prstGeom>
        </p:spPr>
      </p:pic>
      <p:pic>
        <p:nvPicPr>
          <p:cNvPr id="7" name="Imagem 6" descr="VOEGOL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516216" y="4803883"/>
            <a:ext cx="2448272" cy="1838279"/>
          </a:xfrm>
          <a:prstGeom prst="rect">
            <a:avLst/>
          </a:prstGeom>
        </p:spPr>
      </p:pic>
      <p:pic>
        <p:nvPicPr>
          <p:cNvPr id="8" name="Imagem 7" descr="medico_468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355976" y="5661248"/>
            <a:ext cx="1580778" cy="10538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pt-BR" sz="2800" dirty="0" smtClean="0"/>
              <a:t>Sistemas de Instrumentação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340768"/>
            <a:ext cx="8640960" cy="5328592"/>
          </a:xfrm>
        </p:spPr>
        <p:txBody>
          <a:bodyPr>
            <a:normAutofit/>
          </a:bodyPr>
          <a:lstStyle/>
          <a:p>
            <a:pPr lvl="1" algn="just">
              <a:buFont typeface="Courier New" pitchFamily="49" charset="0"/>
              <a:buChar char="o"/>
            </a:pPr>
            <a:r>
              <a:rPr lang="pt-BR" sz="2200" dirty="0" smtClean="0">
                <a:latin typeface="Arial Narrow" pitchFamily="34" charset="0"/>
              </a:rPr>
              <a:t>Estes sistemas eletrônicos dedicados são conhecidos como sistemas embarcados ou embutidos e são projetados para atender uma bem definida necessidade em conjunto com hardware e software.</a:t>
            </a:r>
          </a:p>
          <a:p>
            <a:pPr lvl="1" algn="just">
              <a:buNone/>
            </a:pPr>
            <a:endParaRPr lang="pt-BR" sz="2200" dirty="0" smtClean="0">
              <a:latin typeface="Arial Narrow" pitchFamily="34" charset="0"/>
            </a:endParaRPr>
          </a:p>
          <a:p>
            <a:pPr lvl="1" algn="just">
              <a:buFont typeface="Courier New" pitchFamily="49" charset="0"/>
              <a:buChar char="o"/>
            </a:pPr>
            <a:r>
              <a:rPr lang="pt-BR" sz="2200" dirty="0" smtClean="0">
                <a:latin typeface="Arial Narrow" pitchFamily="34" charset="0"/>
              </a:rPr>
              <a:t>Os primeiros sistemas embarcados eram muito restritos. Utilizavam microprocessadores de 8 bits o que exigia uso de memórias adicionais e um aumento no número de outros circuitos integrados, em consequência, aumentava o consumo de energia, as dimensões físicas e o custo. Nos dias atuais, é possível programar alguns microcontroladores em linguagem de alto nível (C++, </a:t>
            </a:r>
            <a:r>
              <a:rPr lang="pt-BR" sz="2200" dirty="0" err="1" smtClean="0">
                <a:latin typeface="Arial Narrow" pitchFamily="34" charset="0"/>
              </a:rPr>
              <a:t>Jstamp</a:t>
            </a:r>
            <a:r>
              <a:rPr lang="pt-BR" sz="2200" dirty="0" smtClean="0">
                <a:latin typeface="Arial Narrow" pitchFamily="34" charset="0"/>
              </a:rPr>
              <a:t>, etc..). Com isso, consegue-se criar um hardware para solucionar uma família de problemas ao invés de ficar restrito a um problema.</a:t>
            </a:r>
            <a:endParaRPr lang="pt-BR" sz="22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pt-BR" sz="2800" dirty="0" smtClean="0"/>
              <a:t>Sistemas de Instrumentação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340768"/>
            <a:ext cx="8640960" cy="5328592"/>
          </a:xfrm>
        </p:spPr>
        <p:txBody>
          <a:bodyPr>
            <a:normAutofit/>
          </a:bodyPr>
          <a:lstStyle/>
          <a:p>
            <a:pPr lvl="1" algn="just">
              <a:buFont typeface="Courier New" pitchFamily="49" charset="0"/>
              <a:buChar char="o"/>
            </a:pPr>
            <a:r>
              <a:rPr lang="pt-BR" sz="2200" dirty="0" smtClean="0">
                <a:latin typeface="Arial Narrow" pitchFamily="34" charset="0"/>
              </a:rPr>
              <a:t>Ao implementar um projeto de sistemas embarcados, alguns critérios podem ser seguidos  para a obtenção de êxito. São eles:</a:t>
            </a:r>
          </a:p>
          <a:p>
            <a:pPr lvl="2" algn="just">
              <a:buFont typeface="Courier New" pitchFamily="49" charset="0"/>
              <a:buChar char="o"/>
            </a:pPr>
            <a:r>
              <a:rPr lang="pt-BR" sz="1900" dirty="0" smtClean="0">
                <a:latin typeface="Arial Narrow" pitchFamily="34" charset="0"/>
              </a:rPr>
              <a:t>Lei de Moore – A cada 18 meses, a capacidade de integração dos circuitos eletrônicos dobra. O software embarcado deve estar alinhado nesta evolução;</a:t>
            </a:r>
          </a:p>
          <a:p>
            <a:pPr lvl="2" algn="just">
              <a:buFont typeface="Courier New" pitchFamily="49" charset="0"/>
              <a:buChar char="o"/>
            </a:pPr>
            <a:r>
              <a:rPr lang="pt-BR" sz="1900" dirty="0" smtClean="0">
                <a:latin typeface="Arial Narrow" pitchFamily="34" charset="0"/>
              </a:rPr>
              <a:t>Conectividade – Interconexão com outros equipamentos, via comunicação sem fio, TCP/IP, periféricos, etc.;</a:t>
            </a:r>
          </a:p>
          <a:p>
            <a:pPr lvl="2" algn="just">
              <a:buFont typeface="Courier New" pitchFamily="49" charset="0"/>
              <a:buChar char="o"/>
            </a:pPr>
            <a:r>
              <a:rPr lang="pt-BR" sz="1900" dirty="0" smtClean="0">
                <a:latin typeface="Arial Narrow" pitchFamily="34" charset="0"/>
              </a:rPr>
              <a:t>Ambiente gráfico e Interface Homem-Máquina – </a:t>
            </a:r>
            <a:r>
              <a:rPr lang="pt-BR" sz="1900" dirty="0" err="1" smtClean="0">
                <a:latin typeface="Arial Narrow" pitchFamily="34" charset="0"/>
              </a:rPr>
              <a:t>Facéis</a:t>
            </a:r>
            <a:r>
              <a:rPr lang="pt-BR" sz="1900" dirty="0" smtClean="0">
                <a:latin typeface="Arial Narrow" pitchFamily="34" charset="0"/>
              </a:rPr>
              <a:t> de utilizar e de maior complexidade;</a:t>
            </a:r>
          </a:p>
          <a:p>
            <a:pPr lvl="2" algn="just">
              <a:buFont typeface="Courier New" pitchFamily="49" charset="0"/>
              <a:buChar char="o"/>
            </a:pPr>
            <a:r>
              <a:rPr lang="pt-BR" sz="1900" dirty="0" smtClean="0">
                <a:latin typeface="Arial Narrow" pitchFamily="34" charset="0"/>
              </a:rPr>
              <a:t>Custo de licenciamento – Cada dispositivo deverá ter uma licença. Software embarcado baseado em software livre leva vantagem;</a:t>
            </a:r>
          </a:p>
          <a:p>
            <a:pPr lvl="2" algn="just">
              <a:buFont typeface="Courier New" pitchFamily="49" charset="0"/>
              <a:buChar char="o"/>
            </a:pPr>
            <a:r>
              <a:rPr lang="pt-BR" sz="1900" dirty="0" smtClean="0">
                <a:latin typeface="Arial Narrow" pitchFamily="34" charset="0"/>
              </a:rPr>
              <a:t>Disponibilidade do código fonte – Acesso a este código é fundamental para otimização de suas operações. Neste caso, software livre é vantajoso;</a:t>
            </a:r>
          </a:p>
          <a:p>
            <a:pPr lvl="2" algn="just">
              <a:buFont typeface="Courier New" pitchFamily="49" charset="0"/>
              <a:buChar char="o"/>
            </a:pPr>
            <a:r>
              <a:rPr lang="pt-BR" sz="1900" dirty="0" smtClean="0">
                <a:latin typeface="Arial Narrow" pitchFamily="34" charset="0"/>
              </a:rPr>
              <a:t>Suporte a múltiplas arquiteturas de hardware – Liberdade de escolha da arquitetura em função de custos, integração, consumo de energia e desempenho;</a:t>
            </a:r>
          </a:p>
          <a:p>
            <a:pPr lvl="2" algn="just">
              <a:buFont typeface="Courier New" pitchFamily="49" charset="0"/>
              <a:buChar char="o"/>
            </a:pPr>
            <a:r>
              <a:rPr lang="pt-BR" sz="1900" dirty="0" smtClean="0">
                <a:latin typeface="Arial Narrow" pitchFamily="34" charset="0"/>
              </a:rPr>
              <a:t>Ferramentas de suporte ao desenvolvimento – Disponibilidade de ferramentas para desenvolvimento de aplicações, tipo, compiladores, emuladores, etc.</a:t>
            </a:r>
            <a:endParaRPr lang="pt-BR" sz="19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433</TotalTime>
  <Words>1189</Words>
  <Application>Microsoft Office PowerPoint</Application>
  <PresentationFormat>Apresentação na tela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Fluxo</vt:lpstr>
      <vt:lpstr>        Universidade Católica de Pelotas        Instrumentação Eletrônica – 2013/1</vt:lpstr>
      <vt:lpstr>Sistemas de Instrumentação</vt:lpstr>
      <vt:lpstr>Sistemas de Instrumentação</vt:lpstr>
      <vt:lpstr>Sistemas de Instrumentação</vt:lpstr>
      <vt:lpstr>Sistemas de Instrumentação</vt:lpstr>
      <vt:lpstr>Sistemas de Instrumentação</vt:lpstr>
      <vt:lpstr>Sistemas de Instrumentação</vt:lpstr>
      <vt:lpstr>Sistemas de Instrumentação</vt:lpstr>
      <vt:lpstr>Sistemas de Instrumentação</vt:lpstr>
      <vt:lpstr>Sistemas de Instrumentação</vt:lpstr>
      <vt:lpstr>Sistemas de Instrumentação</vt:lpstr>
      <vt:lpstr>Sistemas de Instrumentação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Luciano</dc:creator>
  <cp:lastModifiedBy>Luciano</cp:lastModifiedBy>
  <cp:revision>48</cp:revision>
  <dcterms:created xsi:type="dcterms:W3CDTF">2013-03-21T02:57:35Z</dcterms:created>
  <dcterms:modified xsi:type="dcterms:W3CDTF">2013-03-22T09:36:35Z</dcterms:modified>
</cp:coreProperties>
</file>